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79" r:id="rId3"/>
    <p:sldId id="276" r:id="rId4"/>
    <p:sldId id="259" r:id="rId5"/>
    <p:sldId id="261" r:id="rId6"/>
    <p:sldId id="274" r:id="rId7"/>
    <p:sldId id="280" r:id="rId8"/>
    <p:sldId id="283" r:id="rId9"/>
    <p:sldId id="262" r:id="rId10"/>
    <p:sldId id="284" r:id="rId11"/>
    <p:sldId id="273" r:id="rId12"/>
    <p:sldId id="260" r:id="rId13"/>
    <p:sldId id="263" r:id="rId14"/>
    <p:sldId id="264" r:id="rId15"/>
    <p:sldId id="265" r:id="rId16"/>
    <p:sldId id="281" r:id="rId17"/>
    <p:sldId id="266" r:id="rId18"/>
    <p:sldId id="28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2" autoAdjust="0"/>
    <p:restoredTop sz="94660"/>
  </p:normalViewPr>
  <p:slideViewPr>
    <p:cSldViewPr snapToGrid="0">
      <p:cViewPr varScale="1">
        <p:scale>
          <a:sx n="89" d="100"/>
          <a:sy n="89"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5A6B99-F592-4423-ADCA-FCF0CCC1AE4B}" type="datetimeFigureOut">
              <a:rPr lang="en-US" smtClean="0"/>
              <a:t>6/1/2016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2F61E7-20A8-4E38-91F2-7342C1B757A4}" type="slidenum">
              <a:rPr lang="en-US" smtClean="0"/>
              <a:t>‹#›</a:t>
            </a:fld>
            <a:endParaRPr lang="en-US"/>
          </a:p>
        </p:txBody>
      </p:sp>
    </p:spTree>
    <p:extLst>
      <p:ext uri="{BB962C8B-B14F-4D97-AF65-F5344CB8AC3E}">
        <p14:creationId xmlns:p14="http://schemas.microsoft.com/office/powerpoint/2010/main" val="1290647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problem is easiest to understand if we look at a timeline.  This chart shows how your wealth changes over your life.  The left side of the line, marked “now”, is when you begin saving.  Each year you add money to you investments and your wealth grows over time.  Once you retire the process reverses; you withdraw money to live off of and your wealth declines.  If you’ve done this right, your wealth should last through the end of your life.</a:t>
            </a:r>
          </a:p>
          <a:p>
            <a:endParaRPr lang="en-US" baseline="0" dirty="0" smtClean="0"/>
          </a:p>
          <a:p>
            <a:r>
              <a:rPr lang="en-US" baseline="0" dirty="0" smtClean="0"/>
              <a:t>When determining the amount to save, we work backwards along the time line. We start by determining the amount of money you expect to withdraw each year.  This tells us how much money you will need at the date of your retirement.  From that, we can determine how much money you need to save every year.</a:t>
            </a:r>
            <a:endParaRPr lang="en-US" dirty="0"/>
          </a:p>
        </p:txBody>
      </p:sp>
      <p:sp>
        <p:nvSpPr>
          <p:cNvPr id="4" name="Slide Number Placeholder 3"/>
          <p:cNvSpPr>
            <a:spLocks noGrp="1"/>
          </p:cNvSpPr>
          <p:nvPr>
            <p:ph type="sldNum" sz="quarter" idx="10"/>
          </p:nvPr>
        </p:nvSpPr>
        <p:spPr/>
        <p:txBody>
          <a:bodyPr/>
          <a:lstStyle/>
          <a:p>
            <a:fld id="{D145E2EB-3880-4567-9B19-211F9C5A8D08}" type="slidenum">
              <a:rPr lang="en-US" smtClean="0"/>
              <a:pPr/>
              <a:t>3</a:t>
            </a:fld>
            <a:endParaRPr lang="en-US"/>
          </a:p>
        </p:txBody>
      </p:sp>
    </p:spTree>
    <p:extLst>
      <p:ext uri="{BB962C8B-B14F-4D97-AF65-F5344CB8AC3E}">
        <p14:creationId xmlns:p14="http://schemas.microsoft.com/office/powerpoint/2010/main" val="3243127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AEF1C5A-D490-459E-8658-FE836030767F}" type="datetimeFigureOut">
              <a:rPr lang="en-US" smtClean="0"/>
              <a:t>6/1/2016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DBBEE0-9B71-41EC-9169-2CEFD95B96B1}" type="slidenum">
              <a:rPr lang="en-US" smtClean="0"/>
              <a:t>‹#›</a:t>
            </a:fld>
            <a:endParaRPr lang="en-US"/>
          </a:p>
        </p:txBody>
      </p:sp>
    </p:spTree>
    <p:extLst>
      <p:ext uri="{BB962C8B-B14F-4D97-AF65-F5344CB8AC3E}">
        <p14:creationId xmlns:p14="http://schemas.microsoft.com/office/powerpoint/2010/main" val="3672453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EF1C5A-D490-459E-8658-FE836030767F}" type="datetimeFigureOut">
              <a:rPr lang="en-US" smtClean="0"/>
              <a:t>6/1/2016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DBBEE0-9B71-41EC-9169-2CEFD95B96B1}" type="slidenum">
              <a:rPr lang="en-US" smtClean="0"/>
              <a:t>‹#›</a:t>
            </a:fld>
            <a:endParaRPr lang="en-US"/>
          </a:p>
        </p:txBody>
      </p:sp>
    </p:spTree>
    <p:extLst>
      <p:ext uri="{BB962C8B-B14F-4D97-AF65-F5344CB8AC3E}">
        <p14:creationId xmlns:p14="http://schemas.microsoft.com/office/powerpoint/2010/main" val="4205666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EF1C5A-D490-459E-8658-FE836030767F}" type="datetimeFigureOut">
              <a:rPr lang="en-US" smtClean="0"/>
              <a:t>6/1/2016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DBBEE0-9B71-41EC-9169-2CEFD95B96B1}" type="slidenum">
              <a:rPr lang="en-US" smtClean="0"/>
              <a:t>‹#›</a:t>
            </a:fld>
            <a:endParaRPr lang="en-US"/>
          </a:p>
        </p:txBody>
      </p:sp>
    </p:spTree>
    <p:extLst>
      <p:ext uri="{BB962C8B-B14F-4D97-AF65-F5344CB8AC3E}">
        <p14:creationId xmlns:p14="http://schemas.microsoft.com/office/powerpoint/2010/main" val="4087994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EF1C5A-D490-459E-8658-FE836030767F}" type="datetimeFigureOut">
              <a:rPr lang="en-US" smtClean="0"/>
              <a:t>6/1/2016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DBBEE0-9B71-41EC-9169-2CEFD95B96B1}" type="slidenum">
              <a:rPr lang="en-US" smtClean="0"/>
              <a:t>‹#›</a:t>
            </a:fld>
            <a:endParaRPr lang="en-US"/>
          </a:p>
        </p:txBody>
      </p:sp>
    </p:spTree>
    <p:extLst>
      <p:ext uri="{BB962C8B-B14F-4D97-AF65-F5344CB8AC3E}">
        <p14:creationId xmlns:p14="http://schemas.microsoft.com/office/powerpoint/2010/main" val="1926304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EF1C5A-D490-459E-8658-FE836030767F}" type="datetimeFigureOut">
              <a:rPr lang="en-US" smtClean="0"/>
              <a:t>6/1/2016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DBBEE0-9B71-41EC-9169-2CEFD95B96B1}" type="slidenum">
              <a:rPr lang="en-US" smtClean="0"/>
              <a:t>‹#›</a:t>
            </a:fld>
            <a:endParaRPr lang="en-US"/>
          </a:p>
        </p:txBody>
      </p:sp>
    </p:spTree>
    <p:extLst>
      <p:ext uri="{BB962C8B-B14F-4D97-AF65-F5344CB8AC3E}">
        <p14:creationId xmlns:p14="http://schemas.microsoft.com/office/powerpoint/2010/main" val="2339261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AEF1C5A-D490-459E-8658-FE836030767F}" type="datetimeFigureOut">
              <a:rPr lang="en-US" smtClean="0"/>
              <a:t>6/1/2016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DBBEE0-9B71-41EC-9169-2CEFD95B96B1}" type="slidenum">
              <a:rPr lang="en-US" smtClean="0"/>
              <a:t>‹#›</a:t>
            </a:fld>
            <a:endParaRPr lang="en-US"/>
          </a:p>
        </p:txBody>
      </p:sp>
    </p:spTree>
    <p:extLst>
      <p:ext uri="{BB962C8B-B14F-4D97-AF65-F5344CB8AC3E}">
        <p14:creationId xmlns:p14="http://schemas.microsoft.com/office/powerpoint/2010/main" val="2227663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AEF1C5A-D490-459E-8658-FE836030767F}" type="datetimeFigureOut">
              <a:rPr lang="en-US" smtClean="0"/>
              <a:t>6/1/2016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DBBEE0-9B71-41EC-9169-2CEFD95B96B1}" type="slidenum">
              <a:rPr lang="en-US" smtClean="0"/>
              <a:t>‹#›</a:t>
            </a:fld>
            <a:endParaRPr lang="en-US"/>
          </a:p>
        </p:txBody>
      </p:sp>
    </p:spTree>
    <p:extLst>
      <p:ext uri="{BB962C8B-B14F-4D97-AF65-F5344CB8AC3E}">
        <p14:creationId xmlns:p14="http://schemas.microsoft.com/office/powerpoint/2010/main" val="1009047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AEF1C5A-D490-459E-8658-FE836030767F}" type="datetimeFigureOut">
              <a:rPr lang="en-US" smtClean="0"/>
              <a:t>6/1/2016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DBBEE0-9B71-41EC-9169-2CEFD95B96B1}" type="slidenum">
              <a:rPr lang="en-US" smtClean="0"/>
              <a:t>‹#›</a:t>
            </a:fld>
            <a:endParaRPr lang="en-US"/>
          </a:p>
        </p:txBody>
      </p:sp>
    </p:spTree>
    <p:extLst>
      <p:ext uri="{BB962C8B-B14F-4D97-AF65-F5344CB8AC3E}">
        <p14:creationId xmlns:p14="http://schemas.microsoft.com/office/powerpoint/2010/main" val="1701477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EF1C5A-D490-459E-8658-FE836030767F}" type="datetimeFigureOut">
              <a:rPr lang="en-US" smtClean="0"/>
              <a:t>6/1/2016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DBBEE0-9B71-41EC-9169-2CEFD95B96B1}" type="slidenum">
              <a:rPr lang="en-US" smtClean="0"/>
              <a:t>‹#›</a:t>
            </a:fld>
            <a:endParaRPr lang="en-US"/>
          </a:p>
        </p:txBody>
      </p:sp>
    </p:spTree>
    <p:extLst>
      <p:ext uri="{BB962C8B-B14F-4D97-AF65-F5344CB8AC3E}">
        <p14:creationId xmlns:p14="http://schemas.microsoft.com/office/powerpoint/2010/main" val="484929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EF1C5A-D490-459E-8658-FE836030767F}" type="datetimeFigureOut">
              <a:rPr lang="en-US" smtClean="0"/>
              <a:t>6/1/2016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DBBEE0-9B71-41EC-9169-2CEFD95B96B1}" type="slidenum">
              <a:rPr lang="en-US" smtClean="0"/>
              <a:t>‹#›</a:t>
            </a:fld>
            <a:endParaRPr lang="en-US"/>
          </a:p>
        </p:txBody>
      </p:sp>
    </p:spTree>
    <p:extLst>
      <p:ext uri="{BB962C8B-B14F-4D97-AF65-F5344CB8AC3E}">
        <p14:creationId xmlns:p14="http://schemas.microsoft.com/office/powerpoint/2010/main" val="2088111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EF1C5A-D490-459E-8658-FE836030767F}" type="datetimeFigureOut">
              <a:rPr lang="en-US" smtClean="0"/>
              <a:t>6/1/2016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DBBEE0-9B71-41EC-9169-2CEFD95B96B1}" type="slidenum">
              <a:rPr lang="en-US" smtClean="0"/>
              <a:t>‹#›</a:t>
            </a:fld>
            <a:endParaRPr lang="en-US"/>
          </a:p>
        </p:txBody>
      </p:sp>
    </p:spTree>
    <p:extLst>
      <p:ext uri="{BB962C8B-B14F-4D97-AF65-F5344CB8AC3E}">
        <p14:creationId xmlns:p14="http://schemas.microsoft.com/office/powerpoint/2010/main" val="1532995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EF1C5A-D490-459E-8658-FE836030767F}" type="datetimeFigureOut">
              <a:rPr lang="en-US" smtClean="0"/>
              <a:t>6/1/2016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DBBEE0-9B71-41EC-9169-2CEFD95B96B1}" type="slidenum">
              <a:rPr lang="en-US" smtClean="0"/>
              <a:t>‹#›</a:t>
            </a:fld>
            <a:endParaRPr lang="en-US"/>
          </a:p>
        </p:txBody>
      </p:sp>
    </p:spTree>
    <p:extLst>
      <p:ext uri="{BB962C8B-B14F-4D97-AF65-F5344CB8AC3E}">
        <p14:creationId xmlns:p14="http://schemas.microsoft.com/office/powerpoint/2010/main" val="939284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Uncertainty and Retirement Planning</a:t>
            </a:r>
            <a:endParaRPr lang="en-US" dirty="0"/>
          </a:p>
        </p:txBody>
      </p:sp>
      <p:sp>
        <p:nvSpPr>
          <p:cNvPr id="3" name="Subtitle 2"/>
          <p:cNvSpPr>
            <a:spLocks noGrp="1"/>
          </p:cNvSpPr>
          <p:nvPr>
            <p:ph type="subTitle" idx="1"/>
          </p:nvPr>
        </p:nvSpPr>
        <p:spPr/>
        <p:txBody>
          <a:bodyPr>
            <a:normAutofit lnSpcReduction="10000"/>
          </a:bodyPr>
          <a:lstStyle/>
          <a:p>
            <a:r>
              <a:rPr lang="en-US" dirty="0" smtClean="0"/>
              <a:t>Lecture for FIN 352</a:t>
            </a:r>
          </a:p>
          <a:p>
            <a:r>
              <a:rPr lang="en-US" dirty="0" smtClean="0"/>
              <a:t>Professor Dow</a:t>
            </a:r>
          </a:p>
          <a:p>
            <a:r>
              <a:rPr lang="en-US" dirty="0" smtClean="0"/>
              <a:t>CSUN</a:t>
            </a:r>
          </a:p>
          <a:p>
            <a:r>
              <a:rPr lang="en-US" dirty="0" smtClean="0"/>
              <a:t>2016</a:t>
            </a:r>
          </a:p>
          <a:p>
            <a:endParaRPr lang="en-US" dirty="0"/>
          </a:p>
        </p:txBody>
      </p:sp>
    </p:spTree>
    <p:extLst>
      <p:ext uri="{BB962C8B-B14F-4D97-AF65-F5344CB8AC3E}">
        <p14:creationId xmlns:p14="http://schemas.microsoft.com/office/powerpoint/2010/main" val="17048946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Generating a distribution</a:t>
            </a:r>
            <a:endParaRPr lang="en-US" sz="3200" dirty="0"/>
          </a:p>
        </p:txBody>
      </p:sp>
      <p:sp>
        <p:nvSpPr>
          <p:cNvPr id="3" name="Content Placeholder 2"/>
          <p:cNvSpPr>
            <a:spLocks noGrp="1"/>
          </p:cNvSpPr>
          <p:nvPr>
            <p:ph idx="1"/>
          </p:nvPr>
        </p:nvSpPr>
        <p:spPr/>
        <p:txBody>
          <a:bodyPr/>
          <a:lstStyle/>
          <a:p>
            <a:endParaRPr lang="en-US" sz="2000" dirty="0" smtClean="0"/>
          </a:p>
          <a:p>
            <a:r>
              <a:rPr lang="en-US" sz="2000" dirty="0" smtClean="0"/>
              <a:t>No guarantee of any particular outcome</a:t>
            </a:r>
          </a:p>
          <a:p>
            <a:r>
              <a:rPr lang="en-US" sz="2000" dirty="0"/>
              <a:t>Many possible paths </a:t>
            </a:r>
            <a:endParaRPr lang="en-US" sz="2000" dirty="0" smtClean="0"/>
          </a:p>
          <a:p>
            <a:r>
              <a:rPr lang="en-US" sz="2000" dirty="0" smtClean="0"/>
              <a:t>Monte Carlo analysis</a:t>
            </a:r>
            <a:endParaRPr lang="en-US" sz="2000" dirty="0"/>
          </a:p>
          <a:p>
            <a:pPr lvl="1"/>
            <a:r>
              <a:rPr lang="en-US" sz="1800" dirty="0" smtClean="0"/>
              <a:t>Randomly generate 1,000’s of possible paths</a:t>
            </a:r>
          </a:p>
          <a:p>
            <a:pPr lvl="1"/>
            <a:r>
              <a:rPr lang="en-US" sz="1800" dirty="0" smtClean="0"/>
              <a:t>Summarize results by distribution of ending wealth</a:t>
            </a:r>
          </a:p>
          <a:p>
            <a:endParaRPr lang="en-US" dirty="0"/>
          </a:p>
          <a:p>
            <a:endParaRPr lang="en-US" dirty="0" smtClean="0"/>
          </a:p>
          <a:p>
            <a:endParaRPr lang="en-US" dirty="0"/>
          </a:p>
        </p:txBody>
      </p:sp>
    </p:spTree>
    <p:extLst>
      <p:ext uri="{BB962C8B-B14F-4D97-AF65-F5344CB8AC3E}">
        <p14:creationId xmlns:p14="http://schemas.microsoft.com/office/powerpoint/2010/main" val="4043173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Generating a distribution</a:t>
            </a:r>
            <a:endParaRPr lang="en-US" sz="3200" dirty="0"/>
          </a:p>
        </p:txBody>
      </p:sp>
      <p:sp>
        <p:nvSpPr>
          <p:cNvPr id="3" name="Content Placeholder 2"/>
          <p:cNvSpPr>
            <a:spLocks noGrp="1"/>
          </p:cNvSpPr>
          <p:nvPr>
            <p:ph idx="1"/>
          </p:nvPr>
        </p:nvSpPr>
        <p:spPr/>
        <p:txBody>
          <a:bodyPr/>
          <a:lstStyle/>
          <a:p>
            <a:pPr marL="0" indent="0">
              <a:buNone/>
            </a:pPr>
            <a:endParaRPr lang="en-US" dirty="0"/>
          </a:p>
        </p:txBody>
      </p:sp>
      <p:cxnSp>
        <p:nvCxnSpPr>
          <p:cNvPr id="5" name="Straight Connector 4"/>
          <p:cNvCxnSpPr/>
          <p:nvPr/>
        </p:nvCxnSpPr>
        <p:spPr>
          <a:xfrm>
            <a:off x="1735931" y="2668191"/>
            <a:ext cx="0" cy="2196703"/>
          </a:xfrm>
          <a:prstGeom prst="line">
            <a:avLst/>
          </a:prstGeom>
          <a:ln>
            <a:solidFill>
              <a:schemeClr val="tx1"/>
            </a:solidFill>
          </a:ln>
        </p:spPr>
        <p:style>
          <a:lnRef idx="3">
            <a:schemeClr val="dk1"/>
          </a:lnRef>
          <a:fillRef idx="0">
            <a:schemeClr val="dk1"/>
          </a:fillRef>
          <a:effectRef idx="2">
            <a:schemeClr val="dk1"/>
          </a:effectRef>
          <a:fontRef idx="minor">
            <a:schemeClr val="tx1"/>
          </a:fontRef>
        </p:style>
      </p:cxnSp>
      <p:cxnSp>
        <p:nvCxnSpPr>
          <p:cNvPr id="7" name="Straight Connector 6"/>
          <p:cNvCxnSpPr/>
          <p:nvPr/>
        </p:nvCxnSpPr>
        <p:spPr>
          <a:xfrm>
            <a:off x="1735931" y="4864894"/>
            <a:ext cx="45862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029075" y="2454473"/>
            <a:ext cx="1" cy="240944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429001" y="5212974"/>
            <a:ext cx="1564481" cy="300082"/>
          </a:xfrm>
          <a:prstGeom prst="rect">
            <a:avLst/>
          </a:prstGeom>
          <a:noFill/>
        </p:spPr>
        <p:txBody>
          <a:bodyPr wrap="square" rtlCol="0">
            <a:spAutoFit/>
          </a:bodyPr>
          <a:lstStyle/>
          <a:p>
            <a:r>
              <a:rPr lang="en-US" sz="1350" dirty="0"/>
              <a:t>Retirement Date</a:t>
            </a:r>
          </a:p>
        </p:txBody>
      </p:sp>
      <p:cxnSp>
        <p:nvCxnSpPr>
          <p:cNvPr id="13" name="Straight Arrow Connector 12"/>
          <p:cNvCxnSpPr/>
          <p:nvPr/>
        </p:nvCxnSpPr>
        <p:spPr>
          <a:xfrm flipV="1">
            <a:off x="4039790" y="4955799"/>
            <a:ext cx="0" cy="2571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Arc 14"/>
          <p:cNvSpPr/>
          <p:nvPr/>
        </p:nvSpPr>
        <p:spPr>
          <a:xfrm flipV="1">
            <a:off x="-624186" y="2454473"/>
            <a:ext cx="4720234" cy="2090916"/>
          </a:xfrm>
          <a:prstGeom prst="arc">
            <a:avLst>
              <a:gd name="adj1" fmla="val 16200000"/>
              <a:gd name="adj2" fmla="val 2126566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9" name="TextBox 18"/>
          <p:cNvSpPr txBox="1"/>
          <p:nvPr/>
        </p:nvSpPr>
        <p:spPr>
          <a:xfrm>
            <a:off x="780455" y="2668191"/>
            <a:ext cx="803672" cy="300082"/>
          </a:xfrm>
          <a:prstGeom prst="rect">
            <a:avLst/>
          </a:prstGeom>
          <a:noFill/>
        </p:spPr>
        <p:txBody>
          <a:bodyPr wrap="square" rtlCol="0">
            <a:spAutoFit/>
          </a:bodyPr>
          <a:lstStyle/>
          <a:p>
            <a:r>
              <a:rPr lang="en-US" sz="1350" dirty="0"/>
              <a:t>Wealth</a:t>
            </a:r>
          </a:p>
        </p:txBody>
      </p:sp>
      <p:cxnSp>
        <p:nvCxnSpPr>
          <p:cNvPr id="20" name="Straight Arrow Connector 19"/>
          <p:cNvCxnSpPr/>
          <p:nvPr/>
        </p:nvCxnSpPr>
        <p:spPr>
          <a:xfrm flipV="1">
            <a:off x="1735931" y="4955799"/>
            <a:ext cx="0" cy="2571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246585" y="5237442"/>
            <a:ext cx="982265" cy="300082"/>
          </a:xfrm>
          <a:prstGeom prst="rect">
            <a:avLst/>
          </a:prstGeom>
          <a:noFill/>
        </p:spPr>
        <p:txBody>
          <a:bodyPr wrap="square" rtlCol="0">
            <a:spAutoFit/>
          </a:bodyPr>
          <a:lstStyle/>
          <a:p>
            <a:r>
              <a:rPr lang="en-US" sz="1350" dirty="0"/>
              <a:t>Start Date</a:t>
            </a:r>
          </a:p>
        </p:txBody>
      </p:sp>
      <p:cxnSp>
        <p:nvCxnSpPr>
          <p:cNvPr id="23" name="Straight Arrow Connector 22"/>
          <p:cNvCxnSpPr/>
          <p:nvPr/>
        </p:nvCxnSpPr>
        <p:spPr>
          <a:xfrm flipH="1">
            <a:off x="5103763" y="3766542"/>
            <a:ext cx="43621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5606950" y="3604712"/>
            <a:ext cx="1564481" cy="300082"/>
          </a:xfrm>
          <a:prstGeom prst="rect">
            <a:avLst/>
          </a:prstGeom>
          <a:noFill/>
        </p:spPr>
        <p:txBody>
          <a:bodyPr wrap="square" rtlCol="0">
            <a:spAutoFit/>
          </a:bodyPr>
          <a:lstStyle/>
          <a:p>
            <a:r>
              <a:rPr lang="en-US" sz="1350" dirty="0"/>
              <a:t>Target Wealth</a:t>
            </a:r>
          </a:p>
        </p:txBody>
      </p:sp>
      <p:sp>
        <p:nvSpPr>
          <p:cNvPr id="17" name="Rectangle 16"/>
          <p:cNvSpPr/>
          <p:nvPr/>
        </p:nvSpPr>
        <p:spPr>
          <a:xfrm>
            <a:off x="4029074" y="3439774"/>
            <a:ext cx="760811" cy="100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4" name="Rectangle 23"/>
          <p:cNvSpPr/>
          <p:nvPr/>
        </p:nvSpPr>
        <p:spPr>
          <a:xfrm>
            <a:off x="4029075" y="3256900"/>
            <a:ext cx="471488" cy="105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5" name="Rectangle 24"/>
          <p:cNvSpPr/>
          <p:nvPr/>
        </p:nvSpPr>
        <p:spPr>
          <a:xfrm>
            <a:off x="4039790" y="3607058"/>
            <a:ext cx="964407" cy="957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7" name="Rectangle 26"/>
          <p:cNvSpPr/>
          <p:nvPr/>
        </p:nvSpPr>
        <p:spPr>
          <a:xfrm>
            <a:off x="4029074" y="3091694"/>
            <a:ext cx="218778" cy="979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8" name="Rectangle 27"/>
          <p:cNvSpPr/>
          <p:nvPr/>
        </p:nvSpPr>
        <p:spPr>
          <a:xfrm>
            <a:off x="4039790" y="3796993"/>
            <a:ext cx="750095" cy="9954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0" name="Rectangle 29"/>
          <p:cNvSpPr/>
          <p:nvPr/>
        </p:nvSpPr>
        <p:spPr>
          <a:xfrm>
            <a:off x="4039791" y="3961094"/>
            <a:ext cx="460772" cy="8977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1" name="Rectangle 30"/>
          <p:cNvSpPr/>
          <p:nvPr/>
        </p:nvSpPr>
        <p:spPr>
          <a:xfrm>
            <a:off x="4033539" y="4115423"/>
            <a:ext cx="218778" cy="97935"/>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TextBox 7"/>
          <p:cNvSpPr txBox="1"/>
          <p:nvPr/>
        </p:nvSpPr>
        <p:spPr>
          <a:xfrm>
            <a:off x="4099935" y="2448262"/>
            <a:ext cx="1842236" cy="507831"/>
          </a:xfrm>
          <a:prstGeom prst="rect">
            <a:avLst/>
          </a:prstGeom>
          <a:noFill/>
        </p:spPr>
        <p:txBody>
          <a:bodyPr wrap="none" rtlCol="0">
            <a:spAutoFit/>
          </a:bodyPr>
          <a:lstStyle/>
          <a:p>
            <a:r>
              <a:rPr lang="en-US" sz="1350" dirty="0"/>
              <a:t>Probability distribution </a:t>
            </a:r>
          </a:p>
          <a:p>
            <a:r>
              <a:rPr lang="en-US" sz="1350" dirty="0"/>
              <a:t>of </a:t>
            </a:r>
            <a:r>
              <a:rPr lang="en-US" sz="1350" dirty="0" smtClean="0"/>
              <a:t>wealth at retirement</a:t>
            </a:r>
            <a:endParaRPr lang="en-US" sz="1350" dirty="0"/>
          </a:p>
        </p:txBody>
      </p:sp>
      <p:sp>
        <p:nvSpPr>
          <p:cNvPr id="10" name="Right Brace 9"/>
          <p:cNvSpPr/>
          <p:nvPr/>
        </p:nvSpPr>
        <p:spPr>
          <a:xfrm>
            <a:off x="5103763" y="3796993"/>
            <a:ext cx="218108" cy="416365"/>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2" name="TextBox 11"/>
          <p:cNvSpPr txBox="1"/>
          <p:nvPr/>
        </p:nvSpPr>
        <p:spPr>
          <a:xfrm>
            <a:off x="5388842" y="3881712"/>
            <a:ext cx="1645184" cy="507831"/>
          </a:xfrm>
          <a:prstGeom prst="rect">
            <a:avLst/>
          </a:prstGeom>
          <a:noFill/>
        </p:spPr>
        <p:txBody>
          <a:bodyPr wrap="square" rtlCol="0">
            <a:spAutoFit/>
          </a:bodyPr>
          <a:lstStyle/>
          <a:p>
            <a:r>
              <a:rPr lang="en-US" sz="1350" dirty="0"/>
              <a:t>Total probability of not meeting goal</a:t>
            </a:r>
          </a:p>
        </p:txBody>
      </p:sp>
    </p:spTree>
    <p:extLst>
      <p:ext uri="{BB962C8B-B14F-4D97-AF65-F5344CB8AC3E}">
        <p14:creationId xmlns:p14="http://schemas.microsoft.com/office/powerpoint/2010/main" val="40324521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How do we measure success?</a:t>
            </a:r>
            <a:endParaRPr lang="en-US" sz="3200" dirty="0"/>
          </a:p>
        </p:txBody>
      </p:sp>
      <p:sp>
        <p:nvSpPr>
          <p:cNvPr id="3" name="Content Placeholder 2"/>
          <p:cNvSpPr>
            <a:spLocks noGrp="1"/>
          </p:cNvSpPr>
          <p:nvPr>
            <p:ph idx="1"/>
          </p:nvPr>
        </p:nvSpPr>
        <p:spPr/>
        <p:txBody>
          <a:bodyPr>
            <a:normAutofit/>
          </a:bodyPr>
          <a:lstStyle/>
          <a:p>
            <a:r>
              <a:rPr lang="en-US" sz="2000" dirty="0" smtClean="0"/>
              <a:t>Traditional risk measures</a:t>
            </a:r>
          </a:p>
          <a:p>
            <a:pPr lvl="1"/>
            <a:r>
              <a:rPr lang="en-US" sz="1800" dirty="0" smtClean="0"/>
              <a:t>Standard deviation (as measure of uncertainty)</a:t>
            </a:r>
          </a:p>
          <a:p>
            <a:pPr lvl="1"/>
            <a:r>
              <a:rPr lang="en-US" sz="1800" dirty="0" smtClean="0"/>
              <a:t>Sharpe ratio (as measure of reward-to-variability tradeoff)</a:t>
            </a:r>
          </a:p>
          <a:p>
            <a:pPr marL="342900" lvl="1" indent="0">
              <a:buNone/>
            </a:pPr>
            <a:endParaRPr lang="en-US" sz="1800" dirty="0"/>
          </a:p>
          <a:p>
            <a:r>
              <a:rPr lang="en-US" sz="2000" dirty="0" smtClean="0"/>
              <a:t>Downside Risk: Probability of not-meeting goals</a:t>
            </a:r>
          </a:p>
          <a:p>
            <a:pPr lvl="1"/>
            <a:r>
              <a:rPr lang="en-US" sz="1800" dirty="0" smtClean="0"/>
              <a:t>Probability distribution of wealth at retirement</a:t>
            </a:r>
          </a:p>
          <a:p>
            <a:pPr lvl="2"/>
            <a:r>
              <a:rPr lang="en-US" sz="1600" dirty="0" smtClean="0"/>
              <a:t>How often do we end up with less wealth than our target?</a:t>
            </a:r>
          </a:p>
          <a:p>
            <a:pPr lvl="2"/>
            <a:r>
              <a:rPr lang="en-US" sz="1600" dirty="0" smtClean="0"/>
              <a:t>And by how much</a:t>
            </a:r>
            <a:r>
              <a:rPr lang="en-US" sz="1400" dirty="0" smtClean="0"/>
              <a:t>?</a:t>
            </a:r>
          </a:p>
          <a:p>
            <a:pPr lvl="1"/>
            <a:r>
              <a:rPr lang="en-US" sz="1800" dirty="0" smtClean="0"/>
              <a:t>Other measures</a:t>
            </a:r>
          </a:p>
          <a:p>
            <a:pPr lvl="2"/>
            <a:r>
              <a:rPr lang="en-US" sz="1600" dirty="0" smtClean="0"/>
              <a:t>Maximum Drawdown</a:t>
            </a:r>
          </a:p>
          <a:p>
            <a:pPr lvl="2"/>
            <a:r>
              <a:rPr lang="en-US" sz="1600" dirty="0" err="1" smtClean="0"/>
              <a:t>Sortino</a:t>
            </a:r>
            <a:r>
              <a:rPr lang="en-US" sz="1600" dirty="0" smtClean="0"/>
              <a:t> </a:t>
            </a:r>
            <a:r>
              <a:rPr lang="en-US" sz="1600" dirty="0" smtClean="0"/>
              <a:t>Ratio</a:t>
            </a:r>
          </a:p>
          <a:p>
            <a:pPr lvl="3"/>
            <a:r>
              <a:rPr lang="en-US" sz="1400" dirty="0" smtClean="0"/>
              <a:t>(</a:t>
            </a:r>
            <a:r>
              <a:rPr lang="en-US" sz="1400" dirty="0" err="1" smtClean="0"/>
              <a:t>R</a:t>
            </a:r>
            <a:r>
              <a:rPr lang="en-US" sz="1400" baseline="-25000" dirty="0" err="1" smtClean="0"/>
              <a:t>p</a:t>
            </a:r>
            <a:r>
              <a:rPr lang="en-US" sz="1400" dirty="0" err="1" smtClean="0"/>
              <a:t>-R</a:t>
            </a:r>
            <a:r>
              <a:rPr lang="en-US" sz="1400" baseline="-25000" dirty="0" err="1" smtClean="0"/>
              <a:t>t</a:t>
            </a:r>
            <a:r>
              <a:rPr lang="en-US" sz="1400" dirty="0" smtClean="0"/>
              <a:t>)/DR</a:t>
            </a:r>
          </a:p>
          <a:p>
            <a:pPr lvl="3"/>
            <a:r>
              <a:rPr lang="en-US" sz="1400" dirty="0" smtClean="0"/>
              <a:t>DR= Downside semi-deviation</a:t>
            </a:r>
            <a:endParaRPr lang="en-US" sz="1400" dirty="0"/>
          </a:p>
        </p:txBody>
      </p:sp>
    </p:spTree>
    <p:extLst>
      <p:ext uri="{BB962C8B-B14F-4D97-AF65-F5344CB8AC3E}">
        <p14:creationId xmlns:p14="http://schemas.microsoft.com/office/powerpoint/2010/main" val="3504617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4"/>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Monte Carlo simulator in Excel</a:t>
            </a:r>
            <a:endParaRPr lang="en-US" sz="3200" dirty="0"/>
          </a:p>
        </p:txBody>
      </p:sp>
      <p:sp>
        <p:nvSpPr>
          <p:cNvPr id="3" name="Content Placeholder 2"/>
          <p:cNvSpPr>
            <a:spLocks noGrp="1"/>
          </p:cNvSpPr>
          <p:nvPr>
            <p:ph idx="1"/>
          </p:nvPr>
        </p:nvSpPr>
        <p:spPr/>
        <p:txBody>
          <a:bodyPr>
            <a:normAutofit fontScale="55000" lnSpcReduction="20000"/>
          </a:bodyPr>
          <a:lstStyle/>
          <a:p>
            <a:r>
              <a:rPr lang="en-US" dirty="0" smtClean="0"/>
              <a:t>On class website</a:t>
            </a:r>
          </a:p>
          <a:p>
            <a:r>
              <a:rPr lang="en-US" dirty="0" smtClean="0"/>
              <a:t>Three asset classes</a:t>
            </a:r>
          </a:p>
          <a:p>
            <a:pPr lvl="1"/>
            <a:r>
              <a:rPr lang="en-US" dirty="0" smtClean="0"/>
              <a:t>Stocks</a:t>
            </a:r>
          </a:p>
          <a:p>
            <a:pPr lvl="1"/>
            <a:r>
              <a:rPr lang="en-US" dirty="0" smtClean="0"/>
              <a:t>Bonds</a:t>
            </a:r>
          </a:p>
          <a:p>
            <a:pPr lvl="1"/>
            <a:r>
              <a:rPr lang="en-US" dirty="0" smtClean="0"/>
              <a:t>Cash</a:t>
            </a:r>
          </a:p>
          <a:p>
            <a:r>
              <a:rPr lang="en-US" dirty="0" smtClean="0"/>
              <a:t>Assumptions</a:t>
            </a:r>
          </a:p>
          <a:p>
            <a:pPr lvl="1"/>
            <a:r>
              <a:rPr lang="en-US" dirty="0" smtClean="0"/>
              <a:t>Set distributions for three asset classes</a:t>
            </a:r>
          </a:p>
          <a:p>
            <a:pPr lvl="1"/>
            <a:r>
              <a:rPr lang="en-US" dirty="0" smtClean="0"/>
              <a:t>Length of time until retirement</a:t>
            </a:r>
          </a:p>
          <a:p>
            <a:pPr lvl="1"/>
            <a:r>
              <a:rPr lang="en-US" dirty="0" smtClean="0"/>
              <a:t>Target wealth</a:t>
            </a:r>
          </a:p>
          <a:p>
            <a:r>
              <a:rPr lang="en-US" dirty="0" smtClean="0"/>
              <a:t>Choices</a:t>
            </a:r>
          </a:p>
          <a:p>
            <a:pPr lvl="1"/>
            <a:r>
              <a:rPr lang="en-US" dirty="0" smtClean="0"/>
              <a:t>Asset allocation </a:t>
            </a:r>
          </a:p>
          <a:p>
            <a:pPr lvl="2"/>
            <a:r>
              <a:rPr lang="en-US" dirty="0" smtClean="0"/>
              <a:t>Starting</a:t>
            </a:r>
          </a:p>
          <a:p>
            <a:pPr lvl="2"/>
            <a:r>
              <a:rPr lang="en-US" dirty="0" smtClean="0"/>
              <a:t>Increase or decrease each year</a:t>
            </a:r>
          </a:p>
          <a:p>
            <a:r>
              <a:rPr lang="en-US" dirty="0" smtClean="0"/>
              <a:t>Evaluation</a:t>
            </a:r>
          </a:p>
          <a:p>
            <a:pPr lvl="1"/>
            <a:r>
              <a:rPr lang="en-US" dirty="0" smtClean="0"/>
              <a:t>Shows probability of missing the target</a:t>
            </a:r>
          </a:p>
          <a:p>
            <a:pPr lvl="1"/>
            <a:r>
              <a:rPr lang="en-US" dirty="0" smtClean="0"/>
              <a:t>If this is too high (or too low)</a:t>
            </a:r>
          </a:p>
          <a:p>
            <a:pPr lvl="2"/>
            <a:r>
              <a:rPr lang="en-US" dirty="0" smtClean="0"/>
              <a:t>Change asset allocation strategy</a:t>
            </a:r>
          </a:p>
          <a:p>
            <a:pPr lvl="2"/>
            <a:r>
              <a:rPr lang="en-US" dirty="0" smtClean="0"/>
              <a:t>Change target wealth</a:t>
            </a:r>
          </a:p>
          <a:p>
            <a:pPr lvl="2"/>
            <a:r>
              <a:rPr lang="en-US" dirty="0" smtClean="0"/>
              <a:t>Change years to </a:t>
            </a:r>
            <a:r>
              <a:rPr lang="en-US" dirty="0" err="1" smtClean="0"/>
              <a:t>retirment</a:t>
            </a:r>
            <a:endParaRPr lang="en-US" dirty="0" smtClean="0"/>
          </a:p>
        </p:txBody>
      </p:sp>
    </p:spTree>
    <p:extLst>
      <p:ext uri="{BB962C8B-B14F-4D97-AF65-F5344CB8AC3E}">
        <p14:creationId xmlns:p14="http://schemas.microsoft.com/office/powerpoint/2010/main" val="107506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The </a:t>
            </a:r>
            <a:r>
              <a:rPr lang="en-US" sz="3200" dirty="0" smtClean="0"/>
              <a:t>spending phase</a:t>
            </a:r>
            <a:endParaRPr lang="en-US" sz="3200" dirty="0"/>
          </a:p>
        </p:txBody>
      </p:sp>
      <p:sp>
        <p:nvSpPr>
          <p:cNvPr id="3" name="Content Placeholder 2"/>
          <p:cNvSpPr>
            <a:spLocks noGrp="1"/>
          </p:cNvSpPr>
          <p:nvPr>
            <p:ph idx="1"/>
          </p:nvPr>
        </p:nvSpPr>
        <p:spPr/>
        <p:txBody>
          <a:bodyPr>
            <a:normAutofit/>
          </a:bodyPr>
          <a:lstStyle/>
          <a:p>
            <a:r>
              <a:rPr lang="en-US" sz="2000" dirty="0" smtClean="0"/>
              <a:t>Goal is to make sure you do not outlive your money</a:t>
            </a:r>
          </a:p>
          <a:p>
            <a:endParaRPr lang="en-US" sz="2000" dirty="0" smtClean="0"/>
          </a:p>
          <a:p>
            <a:r>
              <a:rPr lang="en-US" sz="2000" dirty="0" smtClean="0"/>
              <a:t>Two </a:t>
            </a:r>
            <a:r>
              <a:rPr lang="en-US" sz="2000" dirty="0"/>
              <a:t>decisions</a:t>
            </a:r>
          </a:p>
          <a:p>
            <a:pPr lvl="1"/>
            <a:r>
              <a:rPr lang="en-US" sz="1600" dirty="0"/>
              <a:t>How much to </a:t>
            </a:r>
            <a:r>
              <a:rPr lang="en-US" sz="1600" dirty="0" smtClean="0"/>
              <a:t>withdraw each year</a:t>
            </a:r>
            <a:endParaRPr lang="en-US" sz="1600" dirty="0"/>
          </a:p>
          <a:p>
            <a:pPr lvl="1"/>
            <a:r>
              <a:rPr lang="en-US" sz="1600" dirty="0"/>
              <a:t>The asset allocation </a:t>
            </a:r>
          </a:p>
          <a:p>
            <a:pPr lvl="2"/>
            <a:r>
              <a:rPr lang="en-US" sz="1400" dirty="0"/>
              <a:t>This affects the portfolio return (and risk)</a:t>
            </a:r>
          </a:p>
          <a:p>
            <a:endParaRPr lang="en-US" sz="1800" dirty="0"/>
          </a:p>
          <a:p>
            <a:r>
              <a:rPr lang="en-US" sz="2000" dirty="0"/>
              <a:t>On a financial calculator</a:t>
            </a:r>
          </a:p>
          <a:p>
            <a:pPr lvl="1"/>
            <a:r>
              <a:rPr lang="en-US" sz="1600" dirty="0"/>
              <a:t>N:  number of years to retirement</a:t>
            </a:r>
          </a:p>
          <a:p>
            <a:pPr lvl="1"/>
            <a:r>
              <a:rPr lang="en-US" sz="1600" dirty="0"/>
              <a:t>PV: </a:t>
            </a:r>
            <a:r>
              <a:rPr lang="en-US" sz="1600" dirty="0" smtClean="0"/>
              <a:t>wealth at retirement</a:t>
            </a:r>
            <a:endParaRPr lang="en-US" sz="1600" dirty="0"/>
          </a:p>
          <a:p>
            <a:pPr lvl="1"/>
            <a:r>
              <a:rPr lang="en-US" sz="1600" dirty="0"/>
              <a:t>PMT: How much you </a:t>
            </a:r>
            <a:r>
              <a:rPr lang="en-US" sz="1600" dirty="0" smtClean="0"/>
              <a:t>withdraw each </a:t>
            </a:r>
            <a:r>
              <a:rPr lang="en-US" sz="1600" dirty="0"/>
              <a:t>year</a:t>
            </a:r>
          </a:p>
          <a:p>
            <a:pPr lvl="1"/>
            <a:r>
              <a:rPr lang="en-US" sz="1600" dirty="0"/>
              <a:t>I: The return to your portfolio</a:t>
            </a:r>
          </a:p>
          <a:p>
            <a:pPr lvl="1"/>
            <a:r>
              <a:rPr lang="en-US" sz="1600" dirty="0"/>
              <a:t>FV: </a:t>
            </a:r>
            <a:r>
              <a:rPr lang="en-US" sz="1600" dirty="0" smtClean="0"/>
              <a:t>Ending wealth (0 in case with no uncertainty, or &gt; 0 if bequests)</a:t>
            </a:r>
            <a:endParaRPr lang="en-US" sz="1600" dirty="0"/>
          </a:p>
          <a:p>
            <a:endParaRPr lang="en-US" dirty="0" smtClean="0"/>
          </a:p>
        </p:txBody>
      </p:sp>
    </p:spTree>
    <p:extLst>
      <p:ext uri="{BB962C8B-B14F-4D97-AF65-F5344CB8AC3E}">
        <p14:creationId xmlns:p14="http://schemas.microsoft.com/office/powerpoint/2010/main" val="337244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The spending phase</a:t>
            </a:r>
            <a:endParaRPr lang="en-US" sz="3200" dirty="0"/>
          </a:p>
        </p:txBody>
      </p:sp>
      <p:sp>
        <p:nvSpPr>
          <p:cNvPr id="3" name="Content Placeholder 2"/>
          <p:cNvSpPr>
            <a:spLocks noGrp="1"/>
          </p:cNvSpPr>
          <p:nvPr>
            <p:ph idx="1"/>
          </p:nvPr>
        </p:nvSpPr>
        <p:spPr/>
        <p:txBody>
          <a:bodyPr/>
          <a:lstStyle/>
          <a:p>
            <a:r>
              <a:rPr lang="en-US" sz="2000" dirty="0" smtClean="0"/>
              <a:t>Risk </a:t>
            </a:r>
            <a:r>
              <a:rPr lang="en-US" sz="2000" dirty="0" smtClean="0"/>
              <a:t>from?</a:t>
            </a:r>
          </a:p>
          <a:p>
            <a:pPr lvl="1"/>
            <a:r>
              <a:rPr lang="en-US" sz="1800" dirty="0"/>
              <a:t>Uncertain lifespan</a:t>
            </a:r>
          </a:p>
          <a:p>
            <a:pPr lvl="1"/>
            <a:r>
              <a:rPr lang="en-US" sz="1800" dirty="0" smtClean="0"/>
              <a:t>Asset </a:t>
            </a:r>
            <a:r>
              <a:rPr lang="en-US" sz="1800" dirty="0" smtClean="0"/>
              <a:t>returns</a:t>
            </a:r>
          </a:p>
          <a:p>
            <a:pPr lvl="1"/>
            <a:r>
              <a:rPr lang="en-US" sz="1800" dirty="0" smtClean="0"/>
              <a:t>Expenses</a:t>
            </a:r>
            <a:endParaRPr lang="en-US" sz="1800" dirty="0" smtClean="0"/>
          </a:p>
          <a:p>
            <a:r>
              <a:rPr lang="en-US" sz="2000" dirty="0" smtClean="0"/>
              <a:t>How long will you live</a:t>
            </a:r>
            <a:r>
              <a:rPr lang="en-US" sz="2000" dirty="0" smtClean="0"/>
              <a:t>?</a:t>
            </a:r>
          </a:p>
          <a:p>
            <a:pPr lvl="1"/>
            <a:r>
              <a:rPr lang="en-US" sz="1800" dirty="0" smtClean="0"/>
              <a:t>Life tables can show median life expectancy</a:t>
            </a:r>
          </a:p>
          <a:p>
            <a:pPr lvl="1"/>
            <a:r>
              <a:rPr lang="en-US" sz="1800" dirty="0" smtClean="0"/>
              <a:t>50% chance you will live longer</a:t>
            </a:r>
          </a:p>
          <a:p>
            <a:pPr lvl="1"/>
            <a:r>
              <a:rPr lang="en-US" sz="1800" dirty="0" smtClean="0"/>
              <a:t>Should plan for living longer than life expectancy</a:t>
            </a:r>
            <a:endParaRPr lang="en-US" sz="1400" dirty="0" smtClean="0"/>
          </a:p>
          <a:p>
            <a:pPr lvl="2"/>
            <a:r>
              <a:rPr lang="en-US" sz="1600" dirty="0" smtClean="0"/>
              <a:t>This gives you target date for how long your wealth should last</a:t>
            </a:r>
          </a:p>
          <a:p>
            <a:pPr lvl="1"/>
            <a:endParaRPr lang="en-US" sz="1600" dirty="0" smtClean="0"/>
          </a:p>
        </p:txBody>
      </p:sp>
    </p:spTree>
    <p:extLst>
      <p:ext uri="{BB962C8B-B14F-4D97-AF65-F5344CB8AC3E}">
        <p14:creationId xmlns:p14="http://schemas.microsoft.com/office/powerpoint/2010/main" val="40048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Sample wealth paths in retirement</a:t>
            </a:r>
            <a:endParaRPr lang="en-US" sz="3200" dirty="0"/>
          </a:p>
        </p:txBody>
      </p:sp>
      <p:sp>
        <p:nvSpPr>
          <p:cNvPr id="3" name="Content Placeholder 2"/>
          <p:cNvSpPr>
            <a:spLocks noGrp="1"/>
          </p:cNvSpPr>
          <p:nvPr>
            <p:ph idx="1"/>
          </p:nvPr>
        </p:nvSpPr>
        <p:spPr/>
        <p:txBody>
          <a:bodyPr/>
          <a:lstStyle/>
          <a:p>
            <a:endParaRPr lang="en-US" dirty="0"/>
          </a:p>
        </p:txBody>
      </p:sp>
      <p:cxnSp>
        <p:nvCxnSpPr>
          <p:cNvPr id="5" name="Straight Connector 4"/>
          <p:cNvCxnSpPr/>
          <p:nvPr/>
        </p:nvCxnSpPr>
        <p:spPr>
          <a:xfrm>
            <a:off x="1549101" y="2517289"/>
            <a:ext cx="10758" cy="26033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1559859" y="5088367"/>
            <a:ext cx="4873214" cy="322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097280" y="5421392"/>
            <a:ext cx="1656678" cy="646331"/>
          </a:xfrm>
          <a:prstGeom prst="rect">
            <a:avLst/>
          </a:prstGeom>
          <a:noFill/>
        </p:spPr>
        <p:txBody>
          <a:bodyPr wrap="square" rtlCol="0">
            <a:spAutoFit/>
          </a:bodyPr>
          <a:lstStyle/>
          <a:p>
            <a:r>
              <a:rPr lang="en-US" dirty="0" smtClean="0"/>
              <a:t>Retirement Date</a:t>
            </a:r>
            <a:endParaRPr lang="en-US" dirty="0"/>
          </a:p>
        </p:txBody>
      </p:sp>
      <p:sp>
        <p:nvSpPr>
          <p:cNvPr id="9" name="TextBox 8"/>
          <p:cNvSpPr txBox="1"/>
          <p:nvPr/>
        </p:nvSpPr>
        <p:spPr>
          <a:xfrm>
            <a:off x="628650" y="2517289"/>
            <a:ext cx="1237130" cy="369332"/>
          </a:xfrm>
          <a:prstGeom prst="rect">
            <a:avLst/>
          </a:prstGeom>
          <a:noFill/>
        </p:spPr>
        <p:txBody>
          <a:bodyPr wrap="square" rtlCol="0">
            <a:spAutoFit/>
          </a:bodyPr>
          <a:lstStyle/>
          <a:p>
            <a:r>
              <a:rPr lang="en-US" dirty="0" smtClean="0"/>
              <a:t>Wealth</a:t>
            </a:r>
            <a:endParaRPr lang="en-US" dirty="0"/>
          </a:p>
        </p:txBody>
      </p:sp>
      <p:cxnSp>
        <p:nvCxnSpPr>
          <p:cNvPr id="11" name="Straight Connector 10"/>
          <p:cNvCxnSpPr/>
          <p:nvPr/>
        </p:nvCxnSpPr>
        <p:spPr>
          <a:xfrm>
            <a:off x="1559859" y="3033656"/>
            <a:ext cx="2441986" cy="2054711"/>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193128" y="5421392"/>
            <a:ext cx="1441525" cy="369332"/>
          </a:xfrm>
          <a:prstGeom prst="rect">
            <a:avLst/>
          </a:prstGeom>
          <a:noFill/>
        </p:spPr>
        <p:txBody>
          <a:bodyPr wrap="square" rtlCol="0">
            <a:spAutoFit/>
          </a:bodyPr>
          <a:lstStyle/>
          <a:p>
            <a:r>
              <a:rPr lang="en-US" dirty="0" smtClean="0"/>
              <a:t>Target Date</a:t>
            </a:r>
            <a:endParaRPr lang="en-US" dirty="0"/>
          </a:p>
        </p:txBody>
      </p:sp>
      <p:cxnSp>
        <p:nvCxnSpPr>
          <p:cNvPr id="15" name="Straight Arrow Connector 14"/>
          <p:cNvCxnSpPr/>
          <p:nvPr/>
        </p:nvCxnSpPr>
        <p:spPr>
          <a:xfrm flipV="1">
            <a:off x="4913891" y="5120640"/>
            <a:ext cx="0" cy="2366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1559859" y="5120640"/>
            <a:ext cx="0" cy="2366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549101" y="3033656"/>
            <a:ext cx="4496697" cy="2054711"/>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1925619" y="4139377"/>
            <a:ext cx="941726" cy="430887"/>
          </a:xfrm>
          <a:prstGeom prst="rect">
            <a:avLst/>
          </a:prstGeom>
          <a:noFill/>
        </p:spPr>
        <p:txBody>
          <a:bodyPr wrap="square" rtlCol="0">
            <a:spAutoFit/>
          </a:bodyPr>
          <a:lstStyle/>
          <a:p>
            <a:r>
              <a:rPr lang="en-US" sz="1100" dirty="0" smtClean="0"/>
              <a:t>Unsuccessful</a:t>
            </a:r>
          </a:p>
          <a:p>
            <a:r>
              <a:rPr lang="en-US" sz="1100" dirty="0" smtClean="0"/>
              <a:t>path</a:t>
            </a:r>
            <a:endParaRPr lang="en-US" sz="1100" dirty="0"/>
          </a:p>
        </p:txBody>
      </p:sp>
      <p:sp>
        <p:nvSpPr>
          <p:cNvPr id="6" name="TextBox 5"/>
          <p:cNvSpPr txBox="1"/>
          <p:nvPr/>
        </p:nvSpPr>
        <p:spPr>
          <a:xfrm>
            <a:off x="2783876" y="5871715"/>
            <a:ext cx="2936838" cy="276999"/>
          </a:xfrm>
          <a:prstGeom prst="rect">
            <a:avLst/>
          </a:prstGeom>
          <a:noFill/>
        </p:spPr>
        <p:txBody>
          <a:bodyPr wrap="square" rtlCol="0">
            <a:spAutoFit/>
          </a:bodyPr>
          <a:lstStyle/>
          <a:p>
            <a:r>
              <a:rPr lang="en-US" sz="1200" dirty="0" smtClean="0"/>
              <a:t>Ran out of money too soon</a:t>
            </a:r>
            <a:endParaRPr lang="en-US" sz="1200" dirty="0"/>
          </a:p>
        </p:txBody>
      </p:sp>
      <p:cxnSp>
        <p:nvCxnSpPr>
          <p:cNvPr id="12" name="Straight Arrow Connector 11"/>
          <p:cNvCxnSpPr/>
          <p:nvPr/>
        </p:nvCxnSpPr>
        <p:spPr>
          <a:xfrm flipV="1">
            <a:off x="3996466" y="5181905"/>
            <a:ext cx="0" cy="64805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3251402" y="3314513"/>
            <a:ext cx="941726" cy="430887"/>
          </a:xfrm>
          <a:prstGeom prst="rect">
            <a:avLst/>
          </a:prstGeom>
          <a:noFill/>
        </p:spPr>
        <p:txBody>
          <a:bodyPr wrap="square" rtlCol="0">
            <a:spAutoFit/>
          </a:bodyPr>
          <a:lstStyle/>
          <a:p>
            <a:r>
              <a:rPr lang="en-US" sz="1100" dirty="0"/>
              <a:t>S</a:t>
            </a:r>
            <a:r>
              <a:rPr lang="en-US" sz="1100" dirty="0" smtClean="0"/>
              <a:t>uccessful</a:t>
            </a:r>
          </a:p>
          <a:p>
            <a:r>
              <a:rPr lang="en-US" sz="1100" dirty="0" smtClean="0"/>
              <a:t>path</a:t>
            </a:r>
            <a:endParaRPr lang="en-US" sz="1100" dirty="0"/>
          </a:p>
        </p:txBody>
      </p:sp>
    </p:spTree>
    <p:extLst>
      <p:ext uri="{BB962C8B-B14F-4D97-AF65-F5344CB8AC3E}">
        <p14:creationId xmlns:p14="http://schemas.microsoft.com/office/powerpoint/2010/main" val="37329585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Monte </a:t>
            </a:r>
            <a:r>
              <a:rPr lang="en-US" sz="3200" dirty="0"/>
              <a:t>C</a:t>
            </a:r>
            <a:r>
              <a:rPr lang="en-US" sz="3200" dirty="0" smtClean="0"/>
              <a:t>arlo </a:t>
            </a:r>
            <a:r>
              <a:rPr lang="en-US" sz="3200" dirty="0" smtClean="0"/>
              <a:t>simulators</a:t>
            </a:r>
            <a:endParaRPr lang="en-US" sz="3200" dirty="0"/>
          </a:p>
        </p:txBody>
      </p:sp>
      <p:sp>
        <p:nvSpPr>
          <p:cNvPr id="3" name="Content Placeholder 2"/>
          <p:cNvSpPr>
            <a:spLocks noGrp="1"/>
          </p:cNvSpPr>
          <p:nvPr>
            <p:ph idx="1"/>
          </p:nvPr>
        </p:nvSpPr>
        <p:spPr/>
        <p:txBody>
          <a:bodyPr>
            <a:normAutofit/>
          </a:bodyPr>
          <a:lstStyle/>
          <a:p>
            <a:r>
              <a:rPr lang="en-US" sz="2000" dirty="0" smtClean="0"/>
              <a:t>Fixed target date</a:t>
            </a:r>
          </a:p>
          <a:p>
            <a:r>
              <a:rPr lang="en-US" sz="2000" dirty="0" smtClean="0"/>
              <a:t>Chose asset allocation</a:t>
            </a:r>
            <a:r>
              <a:rPr lang="en-US" sz="2000" dirty="0"/>
              <a:t> </a:t>
            </a:r>
            <a:r>
              <a:rPr lang="en-US" sz="2000" dirty="0" smtClean="0"/>
              <a:t>and withdrawal strategies</a:t>
            </a:r>
          </a:p>
          <a:p>
            <a:pPr lvl="1"/>
            <a:r>
              <a:rPr lang="en-US" sz="1800" dirty="0" smtClean="0"/>
              <a:t>Withdrawal strategies as</a:t>
            </a:r>
          </a:p>
          <a:p>
            <a:pPr lvl="2"/>
            <a:r>
              <a:rPr lang="en-US" sz="1600" dirty="0" smtClean="0"/>
              <a:t>Levels</a:t>
            </a:r>
            <a:endParaRPr lang="en-US" sz="1600" dirty="0"/>
          </a:p>
          <a:p>
            <a:pPr lvl="2"/>
            <a:r>
              <a:rPr lang="en-US" sz="1600" dirty="0" smtClean="0"/>
              <a:t>Rates</a:t>
            </a:r>
          </a:p>
          <a:p>
            <a:r>
              <a:rPr lang="en-US" sz="2000" dirty="0" smtClean="0"/>
              <a:t>Generate wealth paths</a:t>
            </a:r>
          </a:p>
          <a:p>
            <a:r>
              <a:rPr lang="en-US" sz="2000" dirty="0" smtClean="0"/>
              <a:t>Calculate probability of running out of </a:t>
            </a:r>
            <a:r>
              <a:rPr lang="en-US" sz="2000" dirty="0" smtClean="0"/>
              <a:t>money</a:t>
            </a:r>
          </a:p>
          <a:p>
            <a:endParaRPr lang="en-US" sz="2000" dirty="0"/>
          </a:p>
          <a:p>
            <a:r>
              <a:rPr lang="en-US" sz="2000" dirty="0" smtClean="0"/>
              <a:t>If risk is too high</a:t>
            </a:r>
          </a:p>
          <a:p>
            <a:pPr lvl="1"/>
            <a:r>
              <a:rPr lang="en-US" sz="2000" dirty="0" smtClean="0"/>
              <a:t>Reduce spending</a:t>
            </a:r>
          </a:p>
          <a:p>
            <a:pPr lvl="1"/>
            <a:r>
              <a:rPr lang="en-US" sz="2000" dirty="0" smtClean="0"/>
              <a:t>Change asset allocation</a:t>
            </a:r>
          </a:p>
          <a:p>
            <a:pPr lvl="2"/>
            <a:r>
              <a:rPr lang="en-US" sz="1600" dirty="0" smtClean="0"/>
              <a:t>Problem is that reducing risk also reduces expected return</a:t>
            </a:r>
            <a:endParaRPr lang="en-US" sz="1600" dirty="0" smtClean="0"/>
          </a:p>
        </p:txBody>
      </p:sp>
    </p:spTree>
    <p:extLst>
      <p:ext uri="{BB962C8B-B14F-4D97-AF65-F5344CB8AC3E}">
        <p14:creationId xmlns:p14="http://schemas.microsoft.com/office/powerpoint/2010/main" val="2659967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Handling risk of life expectancy</a:t>
            </a:r>
            <a:br>
              <a:rPr lang="en-US" sz="3200" dirty="0"/>
            </a:br>
            <a:endParaRPr lang="en-US" sz="3200" dirty="0"/>
          </a:p>
        </p:txBody>
      </p:sp>
      <p:sp>
        <p:nvSpPr>
          <p:cNvPr id="3" name="Content Placeholder 2"/>
          <p:cNvSpPr>
            <a:spLocks noGrp="1"/>
          </p:cNvSpPr>
          <p:nvPr>
            <p:ph idx="1"/>
          </p:nvPr>
        </p:nvSpPr>
        <p:spPr/>
        <p:txBody>
          <a:bodyPr/>
          <a:lstStyle/>
          <a:p>
            <a:r>
              <a:rPr lang="en-US" sz="2000" dirty="0" smtClean="0"/>
              <a:t>Be </a:t>
            </a:r>
            <a:r>
              <a:rPr lang="en-US" sz="2000" dirty="0" smtClean="0"/>
              <a:t>conservative, plan for </a:t>
            </a:r>
            <a:r>
              <a:rPr lang="en-US" sz="2000" dirty="0" smtClean="0"/>
              <a:t>a longer </a:t>
            </a:r>
            <a:r>
              <a:rPr lang="en-US" sz="2000" dirty="0" smtClean="0"/>
              <a:t>retirement </a:t>
            </a:r>
            <a:r>
              <a:rPr lang="en-US" sz="2000" dirty="0" smtClean="0"/>
              <a:t>phase</a:t>
            </a:r>
          </a:p>
          <a:p>
            <a:pPr lvl="1"/>
            <a:r>
              <a:rPr lang="en-US" sz="1600" dirty="0" smtClean="0"/>
              <a:t>Chose withdrawal rate accordingly</a:t>
            </a:r>
            <a:endParaRPr lang="en-US" sz="1600" dirty="0" smtClean="0"/>
          </a:p>
          <a:p>
            <a:r>
              <a:rPr lang="en-US" sz="2000" dirty="0" smtClean="0"/>
              <a:t>Annuitize</a:t>
            </a:r>
          </a:p>
          <a:p>
            <a:pPr lvl="1"/>
            <a:r>
              <a:rPr lang="en-US" sz="1800" dirty="0" smtClean="0"/>
              <a:t>Social security and defined-benefit pensions</a:t>
            </a:r>
          </a:p>
          <a:p>
            <a:pPr lvl="1"/>
            <a:r>
              <a:rPr lang="en-US" sz="1800" dirty="0" smtClean="0"/>
              <a:t>Own </a:t>
            </a:r>
            <a:r>
              <a:rPr lang="en-US" sz="1800" dirty="0" smtClean="0"/>
              <a:t>your home</a:t>
            </a:r>
            <a:endParaRPr lang="en-US" sz="1800" dirty="0" smtClean="0"/>
          </a:p>
          <a:p>
            <a:pPr lvl="1"/>
            <a:r>
              <a:rPr lang="en-US" sz="1800" dirty="0" smtClean="0"/>
              <a:t>Life annuities</a:t>
            </a:r>
            <a:endParaRPr lang="en-US" sz="1800" dirty="0"/>
          </a:p>
        </p:txBody>
      </p:sp>
    </p:spTree>
    <p:extLst>
      <p:ext uri="{BB962C8B-B14F-4D97-AF65-F5344CB8AC3E}">
        <p14:creationId xmlns:p14="http://schemas.microsoft.com/office/powerpoint/2010/main" val="2206254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The </a:t>
            </a:r>
            <a:r>
              <a:rPr lang="en-US" sz="3200" dirty="0" smtClean="0"/>
              <a:t>situation (from the </a:t>
            </a:r>
            <a:r>
              <a:rPr lang="en-US" sz="3200" dirty="0"/>
              <a:t>last </a:t>
            </a:r>
            <a:r>
              <a:rPr lang="en-US" sz="3200" dirty="0" smtClean="0"/>
              <a:t>presentation)</a:t>
            </a:r>
            <a:endParaRPr lang="en-US" sz="3200" dirty="0"/>
          </a:p>
        </p:txBody>
      </p:sp>
      <p:sp>
        <p:nvSpPr>
          <p:cNvPr id="3" name="Content Placeholder 2"/>
          <p:cNvSpPr>
            <a:spLocks noGrp="1"/>
          </p:cNvSpPr>
          <p:nvPr>
            <p:ph idx="1"/>
          </p:nvPr>
        </p:nvSpPr>
        <p:spPr/>
        <p:txBody>
          <a:bodyPr>
            <a:normAutofit/>
          </a:bodyPr>
          <a:lstStyle/>
          <a:p>
            <a:r>
              <a:rPr lang="en-US" sz="2000" dirty="0" smtClean="0"/>
              <a:t>Save and invest money until retirement (the accumulation phase)</a:t>
            </a:r>
          </a:p>
          <a:p>
            <a:endParaRPr lang="en-US" sz="2000" dirty="0" smtClean="0"/>
          </a:p>
          <a:p>
            <a:r>
              <a:rPr lang="en-US" sz="2000" dirty="0" smtClean="0"/>
              <a:t>Once retired, withdraw money from investment accounts </a:t>
            </a:r>
            <a:r>
              <a:rPr lang="en-US" sz="2000" dirty="0"/>
              <a:t> </a:t>
            </a:r>
            <a:r>
              <a:rPr lang="en-US" sz="2000" dirty="0" smtClean="0"/>
              <a:t>                    </a:t>
            </a:r>
            <a:r>
              <a:rPr lang="en-US" sz="2000" dirty="0" smtClean="0"/>
              <a:t>(</a:t>
            </a:r>
            <a:r>
              <a:rPr lang="en-US" sz="2000" dirty="0" smtClean="0"/>
              <a:t>the spending phase)</a:t>
            </a:r>
          </a:p>
          <a:p>
            <a:endParaRPr lang="en-US" sz="2000" dirty="0" smtClean="0"/>
          </a:p>
          <a:p>
            <a:r>
              <a:rPr lang="en-US" sz="2000" dirty="0" smtClean="0"/>
              <a:t>We s</a:t>
            </a:r>
            <a:r>
              <a:rPr lang="en-US" sz="2000" dirty="0" smtClean="0"/>
              <a:t>olved the problem </a:t>
            </a:r>
            <a:r>
              <a:rPr lang="en-US" sz="2000" dirty="0"/>
              <a:t>in reverse order</a:t>
            </a:r>
          </a:p>
          <a:p>
            <a:pPr lvl="1"/>
            <a:r>
              <a:rPr lang="en-US" sz="1800" dirty="0"/>
              <a:t>Spending phase:</a:t>
            </a:r>
          </a:p>
          <a:p>
            <a:pPr lvl="2"/>
            <a:r>
              <a:rPr lang="en-US" sz="1600" dirty="0"/>
              <a:t>How much do you need each year in </a:t>
            </a:r>
            <a:r>
              <a:rPr lang="en-US" sz="1600" dirty="0" smtClean="0"/>
              <a:t>retirement?</a:t>
            </a:r>
            <a:endParaRPr lang="en-US" sz="1600" dirty="0"/>
          </a:p>
          <a:p>
            <a:pPr lvl="2"/>
            <a:r>
              <a:rPr lang="en-US" sz="1600" dirty="0"/>
              <a:t>This determines desired (target) wealth at retirement</a:t>
            </a:r>
          </a:p>
          <a:p>
            <a:pPr lvl="1"/>
            <a:r>
              <a:rPr lang="en-US" sz="1800" dirty="0"/>
              <a:t>Accumulation phase</a:t>
            </a:r>
          </a:p>
          <a:p>
            <a:pPr lvl="2"/>
            <a:r>
              <a:rPr lang="en-US" sz="1600" dirty="0" smtClean="0"/>
              <a:t>Goal is to end with the targeted level of wealth</a:t>
            </a:r>
          </a:p>
          <a:p>
            <a:pPr lvl="2"/>
            <a:r>
              <a:rPr lang="en-US" sz="1600" dirty="0" smtClean="0"/>
              <a:t>How much do you need to save to reach the target?</a:t>
            </a:r>
            <a:endParaRPr lang="en-US" sz="1600" dirty="0"/>
          </a:p>
          <a:p>
            <a:endParaRPr lang="en-US" dirty="0"/>
          </a:p>
        </p:txBody>
      </p:sp>
    </p:spTree>
    <p:extLst>
      <p:ext uri="{BB962C8B-B14F-4D97-AF65-F5344CB8AC3E}">
        <p14:creationId xmlns:p14="http://schemas.microsoft.com/office/powerpoint/2010/main" val="2226042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Timeline of Wealth</a:t>
            </a:r>
            <a:endParaRPr lang="en-US" sz="3200" dirty="0"/>
          </a:p>
        </p:txBody>
      </p:sp>
      <p:sp>
        <p:nvSpPr>
          <p:cNvPr id="3" name="Content Placeholder 2"/>
          <p:cNvSpPr>
            <a:spLocks noGrp="1"/>
          </p:cNvSpPr>
          <p:nvPr>
            <p:ph idx="1"/>
          </p:nvPr>
        </p:nvSpPr>
        <p:spPr/>
        <p:txBody>
          <a:bodyPr/>
          <a:lstStyle/>
          <a:p>
            <a:endParaRPr lang="en-US" dirty="0"/>
          </a:p>
        </p:txBody>
      </p:sp>
      <p:cxnSp>
        <p:nvCxnSpPr>
          <p:cNvPr id="5" name="Straight Connector 4"/>
          <p:cNvCxnSpPr/>
          <p:nvPr/>
        </p:nvCxnSpPr>
        <p:spPr>
          <a:xfrm>
            <a:off x="1066800" y="4191000"/>
            <a:ext cx="6477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flipH="1" flipV="1">
            <a:off x="876300" y="46101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flipH="1" flipV="1">
            <a:off x="4495800" y="46482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flipH="1" flipV="1">
            <a:off x="7354094" y="4685506"/>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09600" y="5181600"/>
            <a:ext cx="914400" cy="369332"/>
          </a:xfrm>
          <a:prstGeom prst="rect">
            <a:avLst/>
          </a:prstGeom>
          <a:noFill/>
        </p:spPr>
        <p:txBody>
          <a:bodyPr wrap="square" rtlCol="0">
            <a:spAutoFit/>
          </a:bodyPr>
          <a:lstStyle/>
          <a:p>
            <a:r>
              <a:rPr lang="en-US" dirty="0" smtClean="0"/>
              <a:t>Now</a:t>
            </a:r>
            <a:endParaRPr lang="en-US" dirty="0"/>
          </a:p>
        </p:txBody>
      </p:sp>
      <p:sp>
        <p:nvSpPr>
          <p:cNvPr id="13" name="TextBox 12"/>
          <p:cNvSpPr txBox="1"/>
          <p:nvPr/>
        </p:nvSpPr>
        <p:spPr>
          <a:xfrm>
            <a:off x="6629400" y="5105400"/>
            <a:ext cx="1219200" cy="369332"/>
          </a:xfrm>
          <a:prstGeom prst="rect">
            <a:avLst/>
          </a:prstGeom>
          <a:noFill/>
        </p:spPr>
        <p:txBody>
          <a:bodyPr wrap="square" rtlCol="0">
            <a:spAutoFit/>
          </a:bodyPr>
          <a:lstStyle/>
          <a:p>
            <a:r>
              <a:rPr lang="en-US" dirty="0" smtClean="0"/>
              <a:t>End of Life</a:t>
            </a:r>
            <a:endParaRPr lang="en-US" dirty="0"/>
          </a:p>
        </p:txBody>
      </p:sp>
      <p:sp>
        <p:nvSpPr>
          <p:cNvPr id="14" name="TextBox 13"/>
          <p:cNvSpPr txBox="1"/>
          <p:nvPr/>
        </p:nvSpPr>
        <p:spPr>
          <a:xfrm>
            <a:off x="3962400" y="5181600"/>
            <a:ext cx="2057400" cy="369332"/>
          </a:xfrm>
          <a:prstGeom prst="rect">
            <a:avLst/>
          </a:prstGeom>
          <a:noFill/>
        </p:spPr>
        <p:txBody>
          <a:bodyPr wrap="square" rtlCol="0">
            <a:spAutoFit/>
          </a:bodyPr>
          <a:lstStyle/>
          <a:p>
            <a:r>
              <a:rPr lang="en-US" dirty="0" smtClean="0"/>
              <a:t>Date of Retirement</a:t>
            </a:r>
            <a:endParaRPr lang="en-US" dirty="0"/>
          </a:p>
        </p:txBody>
      </p:sp>
      <p:sp>
        <p:nvSpPr>
          <p:cNvPr id="19" name="TextBox 18"/>
          <p:cNvSpPr txBox="1"/>
          <p:nvPr/>
        </p:nvSpPr>
        <p:spPr>
          <a:xfrm>
            <a:off x="1752600" y="4419600"/>
            <a:ext cx="1828800" cy="646331"/>
          </a:xfrm>
          <a:prstGeom prst="rect">
            <a:avLst/>
          </a:prstGeom>
          <a:noFill/>
        </p:spPr>
        <p:txBody>
          <a:bodyPr wrap="square" rtlCol="0">
            <a:spAutoFit/>
          </a:bodyPr>
          <a:lstStyle/>
          <a:p>
            <a:r>
              <a:rPr lang="en-US" dirty="0" smtClean="0"/>
              <a:t>Add money each year</a:t>
            </a:r>
            <a:endParaRPr lang="en-US" dirty="0"/>
          </a:p>
        </p:txBody>
      </p:sp>
      <p:sp>
        <p:nvSpPr>
          <p:cNvPr id="20" name="TextBox 19"/>
          <p:cNvSpPr txBox="1"/>
          <p:nvPr/>
        </p:nvSpPr>
        <p:spPr>
          <a:xfrm>
            <a:off x="5029200" y="4419600"/>
            <a:ext cx="2286000" cy="646331"/>
          </a:xfrm>
          <a:prstGeom prst="rect">
            <a:avLst/>
          </a:prstGeom>
          <a:noFill/>
        </p:spPr>
        <p:txBody>
          <a:bodyPr wrap="square" rtlCol="0">
            <a:spAutoFit/>
          </a:bodyPr>
          <a:lstStyle/>
          <a:p>
            <a:r>
              <a:rPr lang="en-US" dirty="0" smtClean="0"/>
              <a:t>Withdraw money each year</a:t>
            </a:r>
            <a:endParaRPr lang="en-US" dirty="0"/>
          </a:p>
        </p:txBody>
      </p:sp>
      <p:cxnSp>
        <p:nvCxnSpPr>
          <p:cNvPr id="22" name="Straight Connector 21"/>
          <p:cNvCxnSpPr/>
          <p:nvPr/>
        </p:nvCxnSpPr>
        <p:spPr>
          <a:xfrm flipV="1">
            <a:off x="1066800" y="2514600"/>
            <a:ext cx="3657600" cy="167640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724400" y="2514600"/>
            <a:ext cx="2819400" cy="167640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1066800" y="4343400"/>
            <a:ext cx="3581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4800600" y="4343400"/>
            <a:ext cx="2743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1219200" y="2971800"/>
            <a:ext cx="990600" cy="400110"/>
          </a:xfrm>
          <a:prstGeom prst="rect">
            <a:avLst/>
          </a:prstGeom>
          <a:noFill/>
        </p:spPr>
        <p:txBody>
          <a:bodyPr wrap="square" rtlCol="0">
            <a:spAutoFit/>
          </a:bodyPr>
          <a:lstStyle/>
          <a:p>
            <a:r>
              <a:rPr lang="en-US" sz="2000" dirty="0" smtClean="0">
                <a:solidFill>
                  <a:schemeClr val="accent6">
                    <a:lumMod val="75000"/>
                  </a:schemeClr>
                </a:solidFill>
              </a:rPr>
              <a:t>Wealth</a:t>
            </a:r>
            <a:endParaRPr lang="en-US" sz="2000" dirty="0">
              <a:solidFill>
                <a:schemeClr val="accent6">
                  <a:lumMod val="75000"/>
                </a:schemeClr>
              </a:solidFill>
            </a:endParaRPr>
          </a:p>
        </p:txBody>
      </p:sp>
    </p:spTree>
    <p:extLst>
      <p:ext uri="{BB962C8B-B14F-4D97-AF65-F5344CB8AC3E}">
        <p14:creationId xmlns:p14="http://schemas.microsoft.com/office/powerpoint/2010/main" val="33004381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The accumulation phase</a:t>
            </a:r>
            <a:endParaRPr lang="en-US" sz="3200" dirty="0"/>
          </a:p>
        </p:txBody>
      </p:sp>
      <p:sp>
        <p:nvSpPr>
          <p:cNvPr id="3" name="Content Placeholder 2"/>
          <p:cNvSpPr>
            <a:spLocks noGrp="1"/>
          </p:cNvSpPr>
          <p:nvPr>
            <p:ph idx="1"/>
          </p:nvPr>
        </p:nvSpPr>
        <p:spPr/>
        <p:txBody>
          <a:bodyPr/>
          <a:lstStyle/>
          <a:p>
            <a:r>
              <a:rPr lang="en-US" sz="2000" dirty="0" smtClean="0"/>
              <a:t>Two decisions</a:t>
            </a:r>
          </a:p>
          <a:p>
            <a:pPr lvl="1"/>
            <a:r>
              <a:rPr lang="en-US" sz="1800" dirty="0" smtClean="0"/>
              <a:t>How much to save each month</a:t>
            </a:r>
          </a:p>
          <a:p>
            <a:pPr lvl="1"/>
            <a:r>
              <a:rPr lang="en-US" sz="1800" dirty="0" smtClean="0"/>
              <a:t>The asset allocation </a:t>
            </a:r>
          </a:p>
          <a:p>
            <a:pPr lvl="2"/>
            <a:r>
              <a:rPr lang="en-US" sz="1600" dirty="0" smtClean="0"/>
              <a:t>This affects the portfolio return (and risk)</a:t>
            </a:r>
          </a:p>
          <a:p>
            <a:endParaRPr lang="en-US" sz="2000" dirty="0" smtClean="0"/>
          </a:p>
          <a:p>
            <a:r>
              <a:rPr lang="en-US" sz="2000" dirty="0" smtClean="0"/>
              <a:t>On a financial calculator</a:t>
            </a:r>
          </a:p>
          <a:p>
            <a:pPr lvl="1"/>
            <a:r>
              <a:rPr lang="en-US" sz="1800" dirty="0" smtClean="0"/>
              <a:t>N:  number of years to retirement</a:t>
            </a:r>
          </a:p>
          <a:p>
            <a:pPr lvl="1"/>
            <a:r>
              <a:rPr lang="en-US" sz="1800" dirty="0" smtClean="0"/>
              <a:t>PV: starting wealth</a:t>
            </a:r>
          </a:p>
          <a:p>
            <a:pPr lvl="1"/>
            <a:r>
              <a:rPr lang="en-US" sz="1800" dirty="0" smtClean="0"/>
              <a:t>PMT: How much you save each year</a:t>
            </a:r>
          </a:p>
          <a:p>
            <a:pPr lvl="1"/>
            <a:r>
              <a:rPr lang="en-US" sz="1800" dirty="0" smtClean="0"/>
              <a:t>I: The return to your portfolio</a:t>
            </a:r>
          </a:p>
          <a:p>
            <a:pPr lvl="1"/>
            <a:r>
              <a:rPr lang="en-US" sz="1800" dirty="0" smtClean="0"/>
              <a:t>FV: Your target wealth</a:t>
            </a:r>
          </a:p>
          <a:p>
            <a:pPr lvl="1"/>
            <a:endParaRPr lang="en-US" dirty="0"/>
          </a:p>
        </p:txBody>
      </p:sp>
    </p:spTree>
    <p:extLst>
      <p:ext uri="{BB962C8B-B14F-4D97-AF65-F5344CB8AC3E}">
        <p14:creationId xmlns:p14="http://schemas.microsoft.com/office/powerpoint/2010/main" val="101889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Generating an wealth path</a:t>
            </a:r>
            <a:endParaRPr lang="en-US" sz="3200" dirty="0"/>
          </a:p>
        </p:txBody>
      </p:sp>
      <p:sp>
        <p:nvSpPr>
          <p:cNvPr id="3" name="Content Placeholder 2"/>
          <p:cNvSpPr>
            <a:spLocks noGrp="1"/>
          </p:cNvSpPr>
          <p:nvPr>
            <p:ph idx="1"/>
          </p:nvPr>
        </p:nvSpPr>
        <p:spPr/>
        <p:txBody>
          <a:bodyPr/>
          <a:lstStyle/>
          <a:p>
            <a:r>
              <a:rPr lang="en-US" sz="2000" dirty="0" smtClean="0"/>
              <a:t>Wealth grows over time because</a:t>
            </a:r>
            <a:r>
              <a:rPr lang="en-US" sz="2000" dirty="0" smtClean="0"/>
              <a:t>:</a:t>
            </a:r>
            <a:endParaRPr lang="en-US" sz="2000" dirty="0" smtClean="0"/>
          </a:p>
          <a:p>
            <a:pPr lvl="1"/>
            <a:r>
              <a:rPr lang="en-US" sz="1800" dirty="0" smtClean="0"/>
              <a:t>Additional savings</a:t>
            </a:r>
          </a:p>
          <a:p>
            <a:pPr lvl="2"/>
            <a:r>
              <a:rPr lang="en-US" sz="1600" dirty="0" smtClean="0"/>
              <a:t>Under your control</a:t>
            </a:r>
            <a:r>
              <a:rPr lang="en-US" sz="1600" i="1" dirty="0" smtClean="0"/>
              <a:t> given </a:t>
            </a:r>
            <a:r>
              <a:rPr lang="en-US" sz="1600" dirty="0" smtClean="0"/>
              <a:t>your </a:t>
            </a:r>
            <a:r>
              <a:rPr lang="en-US" sz="1600" dirty="0" smtClean="0"/>
              <a:t>income</a:t>
            </a:r>
            <a:endParaRPr lang="en-US" sz="1800" dirty="0" smtClean="0"/>
          </a:p>
          <a:p>
            <a:pPr lvl="1"/>
            <a:r>
              <a:rPr lang="en-US" sz="1800" dirty="0" smtClean="0"/>
              <a:t>Reinvested income generated by your assets</a:t>
            </a:r>
          </a:p>
          <a:p>
            <a:pPr lvl="2"/>
            <a:r>
              <a:rPr lang="en-US" sz="1600" dirty="0" smtClean="0"/>
              <a:t>Cannot control returns in the markets, </a:t>
            </a:r>
            <a:r>
              <a:rPr lang="en-US" sz="1600" dirty="0" smtClean="0"/>
              <a:t>but…</a:t>
            </a:r>
            <a:endParaRPr lang="en-US" sz="1600" dirty="0" smtClean="0"/>
          </a:p>
          <a:p>
            <a:pPr lvl="2"/>
            <a:r>
              <a:rPr lang="en-US" sz="1600" dirty="0"/>
              <a:t>A</a:t>
            </a:r>
            <a:r>
              <a:rPr lang="en-US" sz="1600" dirty="0" smtClean="0"/>
              <a:t>verage returns and risk depends on asset allocation of your portfolio</a:t>
            </a:r>
          </a:p>
          <a:p>
            <a:endParaRPr lang="en-US" sz="2000" dirty="0" smtClean="0"/>
          </a:p>
          <a:p>
            <a:r>
              <a:rPr lang="en-US" sz="2000" dirty="0" smtClean="0"/>
              <a:t>Equation:  W</a:t>
            </a:r>
            <a:r>
              <a:rPr lang="en-US" sz="2000" baseline="-25000" dirty="0" smtClean="0"/>
              <a:t>t+1</a:t>
            </a:r>
            <a:r>
              <a:rPr lang="en-US" sz="2000" dirty="0" smtClean="0"/>
              <a:t> = (1+R</a:t>
            </a:r>
            <a:r>
              <a:rPr lang="en-US" sz="2000" baseline="-25000" dirty="0" smtClean="0"/>
              <a:t>t</a:t>
            </a:r>
            <a:r>
              <a:rPr lang="en-US" sz="2000" dirty="0" smtClean="0"/>
              <a:t>)</a:t>
            </a:r>
            <a:r>
              <a:rPr lang="en-US" sz="2000" dirty="0" err="1" smtClean="0"/>
              <a:t>W</a:t>
            </a:r>
            <a:r>
              <a:rPr lang="en-US" sz="2000" baseline="-25000" dirty="0" err="1" smtClean="0"/>
              <a:t>t</a:t>
            </a:r>
            <a:r>
              <a:rPr lang="en-US" sz="2000" dirty="0" smtClean="0"/>
              <a:t> + S</a:t>
            </a:r>
            <a:r>
              <a:rPr lang="en-US" sz="2000" baseline="-25000" dirty="0" smtClean="0"/>
              <a:t>t</a:t>
            </a:r>
          </a:p>
          <a:p>
            <a:pPr marL="457200" lvl="1" indent="0">
              <a:buNone/>
            </a:pPr>
            <a:r>
              <a:rPr lang="en-US" sz="1600" dirty="0" smtClean="0"/>
              <a:t>W: Wealth</a:t>
            </a:r>
          </a:p>
          <a:p>
            <a:pPr marL="457200" lvl="1" indent="0">
              <a:buNone/>
            </a:pPr>
            <a:r>
              <a:rPr lang="en-US" sz="1600" dirty="0" smtClean="0"/>
              <a:t>S: Savings</a:t>
            </a:r>
          </a:p>
          <a:p>
            <a:pPr marL="457200" lvl="1" indent="0">
              <a:buNone/>
            </a:pPr>
            <a:r>
              <a:rPr lang="en-US" sz="1600" dirty="0" smtClean="0"/>
              <a:t>R: Portfolio Return</a:t>
            </a:r>
            <a:endParaRPr lang="en-US" sz="1600" dirty="0"/>
          </a:p>
        </p:txBody>
      </p:sp>
    </p:spTree>
    <p:extLst>
      <p:ext uri="{BB962C8B-B14F-4D97-AF65-F5344CB8AC3E}">
        <p14:creationId xmlns:p14="http://schemas.microsoft.com/office/powerpoint/2010/main" val="2553831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Wealth path if no uncertainty</a:t>
            </a:r>
            <a:endParaRPr lang="en-US" sz="3600" dirty="0"/>
          </a:p>
        </p:txBody>
      </p:sp>
      <p:sp>
        <p:nvSpPr>
          <p:cNvPr id="3" name="Content Placeholder 2"/>
          <p:cNvSpPr>
            <a:spLocks noGrp="1"/>
          </p:cNvSpPr>
          <p:nvPr>
            <p:ph idx="1"/>
          </p:nvPr>
        </p:nvSpPr>
        <p:spPr/>
        <p:txBody>
          <a:bodyPr/>
          <a:lstStyle/>
          <a:p>
            <a:pPr marL="0" indent="0">
              <a:buNone/>
            </a:pPr>
            <a:endParaRPr lang="en-US" dirty="0"/>
          </a:p>
        </p:txBody>
      </p:sp>
      <p:cxnSp>
        <p:nvCxnSpPr>
          <p:cNvPr id="5" name="Straight Connector 4"/>
          <p:cNvCxnSpPr/>
          <p:nvPr/>
        </p:nvCxnSpPr>
        <p:spPr>
          <a:xfrm>
            <a:off x="1735931" y="2668191"/>
            <a:ext cx="0" cy="2196703"/>
          </a:xfrm>
          <a:prstGeom prst="line">
            <a:avLst/>
          </a:prstGeom>
          <a:ln>
            <a:solidFill>
              <a:schemeClr val="tx1"/>
            </a:solidFill>
          </a:ln>
        </p:spPr>
        <p:style>
          <a:lnRef idx="3">
            <a:schemeClr val="dk1"/>
          </a:lnRef>
          <a:fillRef idx="0">
            <a:schemeClr val="dk1"/>
          </a:fillRef>
          <a:effectRef idx="2">
            <a:schemeClr val="dk1"/>
          </a:effectRef>
          <a:fontRef idx="minor">
            <a:schemeClr val="tx1"/>
          </a:fontRef>
        </p:style>
      </p:cxnSp>
      <p:cxnSp>
        <p:nvCxnSpPr>
          <p:cNvPr id="7" name="Straight Connector 6"/>
          <p:cNvCxnSpPr/>
          <p:nvPr/>
        </p:nvCxnSpPr>
        <p:spPr>
          <a:xfrm>
            <a:off x="1735931" y="4864894"/>
            <a:ext cx="45862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029075" y="2454473"/>
            <a:ext cx="1" cy="240944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429001" y="5212974"/>
            <a:ext cx="1564481" cy="300082"/>
          </a:xfrm>
          <a:prstGeom prst="rect">
            <a:avLst/>
          </a:prstGeom>
          <a:noFill/>
        </p:spPr>
        <p:txBody>
          <a:bodyPr wrap="square" rtlCol="0">
            <a:spAutoFit/>
          </a:bodyPr>
          <a:lstStyle/>
          <a:p>
            <a:r>
              <a:rPr lang="en-US" sz="1350" dirty="0"/>
              <a:t>Retirement Date</a:t>
            </a:r>
          </a:p>
        </p:txBody>
      </p:sp>
      <p:cxnSp>
        <p:nvCxnSpPr>
          <p:cNvPr id="13" name="Straight Arrow Connector 12"/>
          <p:cNvCxnSpPr/>
          <p:nvPr/>
        </p:nvCxnSpPr>
        <p:spPr>
          <a:xfrm flipV="1">
            <a:off x="4039790" y="4955799"/>
            <a:ext cx="0" cy="2571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Arc 14"/>
          <p:cNvSpPr/>
          <p:nvPr/>
        </p:nvSpPr>
        <p:spPr>
          <a:xfrm flipV="1">
            <a:off x="-624186" y="2454473"/>
            <a:ext cx="4720234" cy="2090916"/>
          </a:xfrm>
          <a:prstGeom prst="arc">
            <a:avLst>
              <a:gd name="adj1" fmla="val 16200000"/>
              <a:gd name="adj2" fmla="val 2126566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9" name="TextBox 18"/>
          <p:cNvSpPr txBox="1"/>
          <p:nvPr/>
        </p:nvSpPr>
        <p:spPr>
          <a:xfrm>
            <a:off x="780455" y="2668191"/>
            <a:ext cx="803672" cy="300082"/>
          </a:xfrm>
          <a:prstGeom prst="rect">
            <a:avLst/>
          </a:prstGeom>
          <a:noFill/>
        </p:spPr>
        <p:txBody>
          <a:bodyPr wrap="square" rtlCol="0">
            <a:spAutoFit/>
          </a:bodyPr>
          <a:lstStyle/>
          <a:p>
            <a:r>
              <a:rPr lang="en-US" sz="1350" dirty="0"/>
              <a:t>Wealth</a:t>
            </a:r>
          </a:p>
        </p:txBody>
      </p:sp>
      <p:cxnSp>
        <p:nvCxnSpPr>
          <p:cNvPr id="20" name="Straight Arrow Connector 19"/>
          <p:cNvCxnSpPr/>
          <p:nvPr/>
        </p:nvCxnSpPr>
        <p:spPr>
          <a:xfrm flipV="1">
            <a:off x="1735931" y="4955799"/>
            <a:ext cx="0" cy="2571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246585" y="5237442"/>
            <a:ext cx="982265" cy="300082"/>
          </a:xfrm>
          <a:prstGeom prst="rect">
            <a:avLst/>
          </a:prstGeom>
          <a:noFill/>
        </p:spPr>
        <p:txBody>
          <a:bodyPr wrap="square" rtlCol="0">
            <a:spAutoFit/>
          </a:bodyPr>
          <a:lstStyle/>
          <a:p>
            <a:r>
              <a:rPr lang="en-US" sz="1350" dirty="0"/>
              <a:t>Start Date</a:t>
            </a:r>
          </a:p>
        </p:txBody>
      </p:sp>
      <p:cxnSp>
        <p:nvCxnSpPr>
          <p:cNvPr id="23" name="Straight Arrow Connector 22"/>
          <p:cNvCxnSpPr/>
          <p:nvPr/>
        </p:nvCxnSpPr>
        <p:spPr>
          <a:xfrm flipH="1">
            <a:off x="4096048" y="3754219"/>
            <a:ext cx="400051" cy="1232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563071" y="3621880"/>
            <a:ext cx="1564481" cy="300082"/>
          </a:xfrm>
          <a:prstGeom prst="rect">
            <a:avLst/>
          </a:prstGeom>
          <a:noFill/>
        </p:spPr>
        <p:txBody>
          <a:bodyPr wrap="square" rtlCol="0">
            <a:spAutoFit/>
          </a:bodyPr>
          <a:lstStyle/>
          <a:p>
            <a:r>
              <a:rPr lang="en-US" sz="1350" dirty="0"/>
              <a:t>Target Wealth</a:t>
            </a:r>
          </a:p>
        </p:txBody>
      </p:sp>
    </p:spTree>
    <p:extLst>
      <p:ext uri="{BB962C8B-B14F-4D97-AF65-F5344CB8AC3E}">
        <p14:creationId xmlns:p14="http://schemas.microsoft.com/office/powerpoint/2010/main" val="7438068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Uncertainty of portfolio return</a:t>
            </a:r>
            <a:endParaRPr lang="en-US" sz="3200" dirty="0"/>
          </a:p>
        </p:txBody>
      </p:sp>
      <p:sp>
        <p:nvSpPr>
          <p:cNvPr id="3" name="Content Placeholder 2"/>
          <p:cNvSpPr>
            <a:spLocks noGrp="1"/>
          </p:cNvSpPr>
          <p:nvPr>
            <p:ph idx="1"/>
          </p:nvPr>
        </p:nvSpPr>
        <p:spPr/>
        <p:txBody>
          <a:bodyPr/>
          <a:lstStyle/>
          <a:p>
            <a:r>
              <a:rPr lang="en-US" sz="2000" dirty="0" smtClean="0"/>
              <a:t>Treat R</a:t>
            </a:r>
            <a:r>
              <a:rPr lang="en-US" sz="2000" baseline="-25000" dirty="0"/>
              <a:t> </a:t>
            </a:r>
            <a:r>
              <a:rPr lang="en-US" sz="2000" dirty="0" smtClean="0"/>
              <a:t>as a random variable</a:t>
            </a:r>
            <a:endParaRPr lang="en-US" dirty="0"/>
          </a:p>
          <a:p>
            <a:r>
              <a:rPr lang="en-US" sz="2000" dirty="0" smtClean="0"/>
              <a:t>If asset allocation is between stocks and bonds,</a:t>
            </a:r>
          </a:p>
          <a:p>
            <a:pPr lvl="1"/>
            <a:r>
              <a:rPr lang="en-US" sz="1800" dirty="0" smtClean="0"/>
              <a:t>Portfolio return in a given year is an average of the return on stocks and the return on bonds</a:t>
            </a:r>
          </a:p>
          <a:p>
            <a:pPr lvl="1"/>
            <a:r>
              <a:rPr lang="en-US" sz="1800" dirty="0" err="1" smtClean="0"/>
              <a:t>R</a:t>
            </a:r>
            <a:r>
              <a:rPr lang="en-US" sz="1800" baseline="-25000" dirty="0" err="1" smtClean="0"/>
              <a:t>p</a:t>
            </a:r>
            <a:r>
              <a:rPr lang="en-US" sz="1800" dirty="0" smtClean="0"/>
              <a:t> = </a:t>
            </a:r>
            <a:r>
              <a:rPr lang="en-US" sz="1800" dirty="0" err="1" smtClean="0"/>
              <a:t>xR</a:t>
            </a:r>
            <a:r>
              <a:rPr lang="en-US" sz="1800" baseline="-25000" dirty="0" err="1" smtClean="0"/>
              <a:t>s</a:t>
            </a:r>
            <a:r>
              <a:rPr lang="en-US" sz="1800" dirty="0" smtClean="0"/>
              <a:t> + (1-x)</a:t>
            </a:r>
            <a:r>
              <a:rPr lang="en-US" sz="1800" dirty="0" err="1" smtClean="0"/>
              <a:t>R</a:t>
            </a:r>
            <a:r>
              <a:rPr lang="en-US" sz="1800" baseline="-25000" dirty="0" err="1" smtClean="0"/>
              <a:t>b</a:t>
            </a:r>
            <a:r>
              <a:rPr lang="en-US" sz="1800" dirty="0" smtClean="0"/>
              <a:t> (where x is the share of stock in the stock in the portfolio)</a:t>
            </a:r>
            <a:endParaRPr lang="en-US" sz="1800" dirty="0"/>
          </a:p>
          <a:p>
            <a:r>
              <a:rPr lang="en-US" sz="2000" dirty="0" smtClean="0"/>
              <a:t>Assuming a normal distribution for stock and bond returns</a:t>
            </a:r>
          </a:p>
          <a:p>
            <a:pPr lvl="1"/>
            <a:r>
              <a:rPr lang="en-US" sz="1800" dirty="0" smtClean="0"/>
              <a:t>E(</a:t>
            </a:r>
            <a:r>
              <a:rPr lang="en-US" sz="1800" dirty="0" err="1" smtClean="0"/>
              <a:t>R</a:t>
            </a:r>
            <a:r>
              <a:rPr lang="en-US" sz="1800" baseline="-25000" dirty="0" err="1" smtClean="0"/>
              <a:t>p</a:t>
            </a:r>
            <a:r>
              <a:rPr lang="en-US" sz="1800" dirty="0" smtClean="0"/>
              <a:t>) = </a:t>
            </a:r>
            <a:r>
              <a:rPr lang="en-US" sz="1800" dirty="0" err="1" smtClean="0"/>
              <a:t>xE</a:t>
            </a:r>
            <a:r>
              <a:rPr lang="en-US" sz="1800" dirty="0" smtClean="0"/>
              <a:t>(</a:t>
            </a:r>
            <a:r>
              <a:rPr lang="en-US" sz="1800" dirty="0" err="1" smtClean="0"/>
              <a:t>R</a:t>
            </a:r>
            <a:r>
              <a:rPr lang="en-US" sz="1800" baseline="-25000" dirty="0" err="1" smtClean="0"/>
              <a:t>s</a:t>
            </a:r>
            <a:r>
              <a:rPr lang="en-US" sz="1800" dirty="0" smtClean="0"/>
              <a:t>) + </a:t>
            </a:r>
            <a:r>
              <a:rPr lang="en-US" sz="1800" dirty="0"/>
              <a:t>(</a:t>
            </a:r>
            <a:r>
              <a:rPr lang="en-US" sz="1800" dirty="0" smtClean="0"/>
              <a:t>1-x)E(</a:t>
            </a:r>
            <a:r>
              <a:rPr lang="en-US" sz="1800" dirty="0" err="1" smtClean="0"/>
              <a:t>R</a:t>
            </a:r>
            <a:r>
              <a:rPr lang="en-US" sz="1800" baseline="-25000" dirty="0" err="1" smtClean="0"/>
              <a:t>b</a:t>
            </a:r>
            <a:r>
              <a:rPr lang="en-US" sz="1800" dirty="0" smtClean="0"/>
              <a:t>)</a:t>
            </a:r>
          </a:p>
          <a:p>
            <a:pPr lvl="1"/>
            <a:r>
              <a:rPr lang="en-US" sz="1800" dirty="0" err="1" smtClean="0"/>
              <a:t>σ</a:t>
            </a:r>
            <a:r>
              <a:rPr lang="en-US" sz="1800" baseline="-25000" dirty="0" err="1" smtClean="0"/>
              <a:t>p</a:t>
            </a:r>
            <a:r>
              <a:rPr lang="en-US" sz="1800" dirty="0"/>
              <a:t>= </a:t>
            </a:r>
            <a:r>
              <a:rPr lang="en-US" sz="1800" dirty="0" err="1" smtClean="0"/>
              <a:t>sqrt</a:t>
            </a:r>
            <a:r>
              <a:rPr lang="en-US" sz="1800" dirty="0" smtClean="0"/>
              <a:t>( x</a:t>
            </a:r>
            <a:r>
              <a:rPr lang="en-US" sz="1800" baseline="30000" dirty="0" smtClean="0"/>
              <a:t>2</a:t>
            </a:r>
            <a:r>
              <a:rPr lang="en-US" sz="1800" dirty="0" smtClean="0"/>
              <a:t>σ</a:t>
            </a:r>
            <a:r>
              <a:rPr lang="en-US" sz="1800" baseline="-25000" dirty="0" smtClean="0"/>
              <a:t>s</a:t>
            </a:r>
            <a:r>
              <a:rPr lang="en-US" sz="1800" baseline="30000" dirty="0" smtClean="0"/>
              <a:t>2</a:t>
            </a:r>
            <a:r>
              <a:rPr lang="en-US" sz="1800" dirty="0" smtClean="0"/>
              <a:t> +(1-x)</a:t>
            </a:r>
            <a:r>
              <a:rPr lang="en-US" sz="1800" baseline="30000" dirty="0" smtClean="0"/>
              <a:t>2</a:t>
            </a:r>
            <a:r>
              <a:rPr lang="en-US" sz="1800" dirty="0" smtClean="0"/>
              <a:t>σ</a:t>
            </a:r>
            <a:r>
              <a:rPr lang="en-US" sz="1800" baseline="-25000" dirty="0" smtClean="0"/>
              <a:t>b</a:t>
            </a:r>
            <a:r>
              <a:rPr lang="en-US" sz="1800" baseline="30000" dirty="0" smtClean="0"/>
              <a:t>2</a:t>
            </a:r>
            <a:r>
              <a:rPr lang="en-US" sz="1800" dirty="0" smtClean="0"/>
              <a:t> +2x(1-x)</a:t>
            </a:r>
            <a:r>
              <a:rPr lang="en-US" sz="1800" dirty="0" err="1" smtClean="0"/>
              <a:t>σ</a:t>
            </a:r>
            <a:r>
              <a:rPr lang="en-US" sz="1800" baseline="-25000" dirty="0" err="1" smtClean="0"/>
              <a:t>s</a:t>
            </a:r>
            <a:r>
              <a:rPr lang="en-US" sz="1800" dirty="0" err="1" smtClean="0"/>
              <a:t>σ</a:t>
            </a:r>
            <a:r>
              <a:rPr lang="en-US" sz="1800" baseline="-25000" dirty="0" err="1" smtClean="0"/>
              <a:t>b</a:t>
            </a:r>
            <a:r>
              <a:rPr lang="el-GR" sz="1800" dirty="0" smtClean="0"/>
              <a:t>ρ</a:t>
            </a:r>
            <a:r>
              <a:rPr lang="en-US" sz="1800" baseline="-25000" dirty="0" err="1" smtClean="0"/>
              <a:t>sb</a:t>
            </a:r>
            <a:r>
              <a:rPr lang="en-US" sz="1800" baseline="-25000" dirty="0" smtClean="0"/>
              <a:t> </a:t>
            </a:r>
            <a:r>
              <a:rPr lang="en-US" sz="1800" dirty="0" smtClean="0"/>
              <a:t>)</a:t>
            </a:r>
          </a:p>
          <a:p>
            <a:r>
              <a:rPr lang="en-US" sz="2000" dirty="0" smtClean="0"/>
              <a:t>Portfolio returns ~</a:t>
            </a:r>
            <a:r>
              <a:rPr lang="en-US" sz="2000" i="1" dirty="0" smtClean="0"/>
              <a:t>N</a:t>
            </a:r>
            <a:r>
              <a:rPr lang="en-US" sz="2000" dirty="0" smtClean="0"/>
              <a:t>(</a:t>
            </a:r>
            <a:r>
              <a:rPr lang="en-US" sz="2000" dirty="0"/>
              <a:t>E(</a:t>
            </a:r>
            <a:r>
              <a:rPr lang="en-US" sz="2000" dirty="0" err="1"/>
              <a:t>R</a:t>
            </a:r>
            <a:r>
              <a:rPr lang="en-US" sz="2000" baseline="-25000" dirty="0" err="1"/>
              <a:t>p</a:t>
            </a:r>
            <a:r>
              <a:rPr lang="en-US" sz="2000" dirty="0" smtClean="0"/>
              <a:t>), </a:t>
            </a:r>
            <a:r>
              <a:rPr lang="en-US" sz="2000" dirty="0" err="1"/>
              <a:t>σ</a:t>
            </a:r>
            <a:r>
              <a:rPr lang="en-US" sz="2000" baseline="-25000" dirty="0" err="1"/>
              <a:t>p</a:t>
            </a:r>
            <a:r>
              <a:rPr lang="en-US" sz="2000" dirty="0" smtClean="0"/>
              <a:t>)</a:t>
            </a:r>
            <a:endParaRPr lang="en-US" sz="2000" dirty="0"/>
          </a:p>
        </p:txBody>
      </p:sp>
    </p:spTree>
    <p:extLst>
      <p:ext uri="{BB962C8B-B14F-4D97-AF65-F5344CB8AC3E}">
        <p14:creationId xmlns:p14="http://schemas.microsoft.com/office/powerpoint/2010/main" val="2418020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Generating a sample wealth path</a:t>
            </a:r>
            <a:endParaRPr lang="en-US" sz="3200" dirty="0"/>
          </a:p>
        </p:txBody>
      </p:sp>
      <p:sp>
        <p:nvSpPr>
          <p:cNvPr id="3" name="Content Placeholder 2"/>
          <p:cNvSpPr>
            <a:spLocks noGrp="1"/>
          </p:cNvSpPr>
          <p:nvPr>
            <p:ph idx="1"/>
          </p:nvPr>
        </p:nvSpPr>
        <p:spPr/>
        <p:txBody>
          <a:bodyPr/>
          <a:lstStyle/>
          <a:p>
            <a:r>
              <a:rPr lang="en-US" sz="2000" dirty="0" smtClean="0"/>
              <a:t>Each year draw random variable from </a:t>
            </a:r>
            <a:r>
              <a:rPr lang="en-US" sz="2000" i="1" dirty="0"/>
              <a:t>N</a:t>
            </a:r>
            <a:r>
              <a:rPr lang="en-US" sz="2000" dirty="0"/>
              <a:t>(E(</a:t>
            </a:r>
            <a:r>
              <a:rPr lang="en-US" sz="2000" dirty="0" err="1"/>
              <a:t>R</a:t>
            </a:r>
            <a:r>
              <a:rPr lang="en-US" sz="2000" baseline="-25000" dirty="0" err="1"/>
              <a:t>p</a:t>
            </a:r>
            <a:r>
              <a:rPr lang="en-US" sz="2000" dirty="0"/>
              <a:t>), </a:t>
            </a:r>
            <a:r>
              <a:rPr lang="en-US" sz="2000" dirty="0" err="1"/>
              <a:t>σ</a:t>
            </a:r>
            <a:r>
              <a:rPr lang="en-US" sz="2000" baseline="-25000" dirty="0" err="1"/>
              <a:t>p</a:t>
            </a:r>
            <a:r>
              <a:rPr lang="en-US" sz="2000" dirty="0"/>
              <a:t>)</a:t>
            </a:r>
          </a:p>
          <a:p>
            <a:r>
              <a:rPr lang="en-US" sz="2000" dirty="0" smtClean="0"/>
              <a:t>Update wealth using </a:t>
            </a:r>
            <a:r>
              <a:rPr lang="en-US" sz="2000" dirty="0"/>
              <a:t>W</a:t>
            </a:r>
            <a:r>
              <a:rPr lang="en-US" sz="2000" baseline="-25000" dirty="0"/>
              <a:t>t+1</a:t>
            </a:r>
            <a:r>
              <a:rPr lang="en-US" sz="2000" dirty="0"/>
              <a:t> = (1+R</a:t>
            </a:r>
            <a:r>
              <a:rPr lang="en-US" sz="2000" baseline="-25000" dirty="0"/>
              <a:t>t</a:t>
            </a:r>
            <a:r>
              <a:rPr lang="en-US" sz="2000" dirty="0"/>
              <a:t>)</a:t>
            </a:r>
            <a:r>
              <a:rPr lang="en-US" sz="2000" dirty="0" err="1"/>
              <a:t>W</a:t>
            </a:r>
            <a:r>
              <a:rPr lang="en-US" sz="2000" baseline="-25000" dirty="0" err="1"/>
              <a:t>t</a:t>
            </a:r>
            <a:r>
              <a:rPr lang="en-US" sz="2000" dirty="0"/>
              <a:t> + S</a:t>
            </a:r>
            <a:r>
              <a:rPr lang="en-US" sz="2000" baseline="-25000" dirty="0"/>
              <a:t>t</a:t>
            </a:r>
          </a:p>
          <a:p>
            <a:r>
              <a:rPr lang="en-US" sz="2000" dirty="0" smtClean="0"/>
              <a:t>Continue until you hit the retirement date</a:t>
            </a:r>
          </a:p>
          <a:p>
            <a:endParaRPr lang="en-US" sz="2000" dirty="0"/>
          </a:p>
          <a:p>
            <a:r>
              <a:rPr lang="en-US" sz="2000" dirty="0" smtClean="0"/>
              <a:t>This is </a:t>
            </a:r>
            <a:r>
              <a:rPr lang="en-US" sz="2000" i="1" dirty="0" smtClean="0"/>
              <a:t>one</a:t>
            </a:r>
            <a:r>
              <a:rPr lang="en-US" sz="2000" dirty="0" smtClean="0"/>
              <a:t> possible path that your investment future could take. </a:t>
            </a:r>
          </a:p>
          <a:p>
            <a:r>
              <a:rPr lang="en-US" sz="2000" dirty="0" smtClean="0"/>
              <a:t>This is called a simulation</a:t>
            </a:r>
          </a:p>
          <a:p>
            <a:endParaRPr lang="en-US" dirty="0"/>
          </a:p>
        </p:txBody>
      </p:sp>
    </p:spTree>
    <p:extLst>
      <p:ext uri="{BB962C8B-B14F-4D97-AF65-F5344CB8AC3E}">
        <p14:creationId xmlns:p14="http://schemas.microsoft.com/office/powerpoint/2010/main" val="1261469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Generating a wealth path</a:t>
            </a:r>
            <a:endParaRPr lang="en-US" sz="3200" dirty="0"/>
          </a:p>
        </p:txBody>
      </p:sp>
      <p:sp>
        <p:nvSpPr>
          <p:cNvPr id="3" name="Content Placeholder 2"/>
          <p:cNvSpPr>
            <a:spLocks noGrp="1"/>
          </p:cNvSpPr>
          <p:nvPr>
            <p:ph idx="1"/>
          </p:nvPr>
        </p:nvSpPr>
        <p:spPr/>
        <p:txBody>
          <a:bodyPr/>
          <a:lstStyle/>
          <a:p>
            <a:pPr marL="0" indent="0">
              <a:buNone/>
            </a:pPr>
            <a:endParaRPr lang="en-US" dirty="0"/>
          </a:p>
        </p:txBody>
      </p:sp>
      <p:cxnSp>
        <p:nvCxnSpPr>
          <p:cNvPr id="5" name="Straight Connector 4"/>
          <p:cNvCxnSpPr/>
          <p:nvPr/>
        </p:nvCxnSpPr>
        <p:spPr>
          <a:xfrm>
            <a:off x="1735931" y="2668191"/>
            <a:ext cx="0" cy="2196703"/>
          </a:xfrm>
          <a:prstGeom prst="line">
            <a:avLst/>
          </a:prstGeom>
          <a:ln>
            <a:solidFill>
              <a:schemeClr val="tx1"/>
            </a:solidFill>
          </a:ln>
        </p:spPr>
        <p:style>
          <a:lnRef idx="3">
            <a:schemeClr val="dk1"/>
          </a:lnRef>
          <a:fillRef idx="0">
            <a:schemeClr val="dk1"/>
          </a:fillRef>
          <a:effectRef idx="2">
            <a:schemeClr val="dk1"/>
          </a:effectRef>
          <a:fontRef idx="minor">
            <a:schemeClr val="tx1"/>
          </a:fontRef>
        </p:style>
      </p:cxnSp>
      <p:cxnSp>
        <p:nvCxnSpPr>
          <p:cNvPr id="7" name="Straight Connector 6"/>
          <p:cNvCxnSpPr/>
          <p:nvPr/>
        </p:nvCxnSpPr>
        <p:spPr>
          <a:xfrm>
            <a:off x="1735931" y="4864894"/>
            <a:ext cx="45862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029075" y="2454473"/>
            <a:ext cx="1" cy="240944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429001" y="5212974"/>
            <a:ext cx="1564481" cy="300082"/>
          </a:xfrm>
          <a:prstGeom prst="rect">
            <a:avLst/>
          </a:prstGeom>
          <a:noFill/>
        </p:spPr>
        <p:txBody>
          <a:bodyPr wrap="square" rtlCol="0">
            <a:spAutoFit/>
          </a:bodyPr>
          <a:lstStyle/>
          <a:p>
            <a:r>
              <a:rPr lang="en-US" sz="1350" dirty="0"/>
              <a:t>Retirement Date</a:t>
            </a:r>
          </a:p>
        </p:txBody>
      </p:sp>
      <p:cxnSp>
        <p:nvCxnSpPr>
          <p:cNvPr id="13" name="Straight Arrow Connector 12"/>
          <p:cNvCxnSpPr/>
          <p:nvPr/>
        </p:nvCxnSpPr>
        <p:spPr>
          <a:xfrm flipV="1">
            <a:off x="4039790" y="4955799"/>
            <a:ext cx="0" cy="2571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Arc 14"/>
          <p:cNvSpPr/>
          <p:nvPr/>
        </p:nvSpPr>
        <p:spPr>
          <a:xfrm flipV="1">
            <a:off x="-624186" y="2454473"/>
            <a:ext cx="4720234" cy="2090916"/>
          </a:xfrm>
          <a:prstGeom prst="arc">
            <a:avLst>
              <a:gd name="adj1" fmla="val 16200000"/>
              <a:gd name="adj2" fmla="val 2126566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9" name="TextBox 18"/>
          <p:cNvSpPr txBox="1"/>
          <p:nvPr/>
        </p:nvSpPr>
        <p:spPr>
          <a:xfrm>
            <a:off x="780455" y="2668191"/>
            <a:ext cx="803672" cy="300082"/>
          </a:xfrm>
          <a:prstGeom prst="rect">
            <a:avLst/>
          </a:prstGeom>
          <a:noFill/>
        </p:spPr>
        <p:txBody>
          <a:bodyPr wrap="square" rtlCol="0">
            <a:spAutoFit/>
          </a:bodyPr>
          <a:lstStyle/>
          <a:p>
            <a:r>
              <a:rPr lang="en-US" sz="1350" dirty="0"/>
              <a:t>Wealth</a:t>
            </a:r>
          </a:p>
        </p:txBody>
      </p:sp>
      <p:cxnSp>
        <p:nvCxnSpPr>
          <p:cNvPr id="20" name="Straight Arrow Connector 19"/>
          <p:cNvCxnSpPr/>
          <p:nvPr/>
        </p:nvCxnSpPr>
        <p:spPr>
          <a:xfrm flipV="1">
            <a:off x="1735931" y="4955799"/>
            <a:ext cx="0" cy="2571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246585" y="5237442"/>
            <a:ext cx="982265" cy="300082"/>
          </a:xfrm>
          <a:prstGeom prst="rect">
            <a:avLst/>
          </a:prstGeom>
          <a:noFill/>
        </p:spPr>
        <p:txBody>
          <a:bodyPr wrap="square" rtlCol="0">
            <a:spAutoFit/>
          </a:bodyPr>
          <a:lstStyle/>
          <a:p>
            <a:r>
              <a:rPr lang="en-US" sz="1350" dirty="0"/>
              <a:t>Start Date</a:t>
            </a:r>
          </a:p>
        </p:txBody>
      </p:sp>
      <p:cxnSp>
        <p:nvCxnSpPr>
          <p:cNvPr id="23" name="Straight Arrow Connector 22"/>
          <p:cNvCxnSpPr/>
          <p:nvPr/>
        </p:nvCxnSpPr>
        <p:spPr>
          <a:xfrm flipH="1">
            <a:off x="4096048" y="3754219"/>
            <a:ext cx="400051" cy="1232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563071" y="3621880"/>
            <a:ext cx="1564481" cy="300082"/>
          </a:xfrm>
          <a:prstGeom prst="rect">
            <a:avLst/>
          </a:prstGeom>
          <a:noFill/>
        </p:spPr>
        <p:txBody>
          <a:bodyPr wrap="square" rtlCol="0">
            <a:spAutoFit/>
          </a:bodyPr>
          <a:lstStyle/>
          <a:p>
            <a:r>
              <a:rPr lang="en-US" sz="1350" dirty="0"/>
              <a:t>Target Wealth</a:t>
            </a:r>
          </a:p>
        </p:txBody>
      </p:sp>
      <p:cxnSp>
        <p:nvCxnSpPr>
          <p:cNvPr id="6" name="Straight Connector 5"/>
          <p:cNvCxnSpPr>
            <a:stCxn id="15" idx="0"/>
          </p:cNvCxnSpPr>
          <p:nvPr/>
        </p:nvCxnSpPr>
        <p:spPr>
          <a:xfrm flipV="1">
            <a:off x="1735931" y="4410635"/>
            <a:ext cx="189688" cy="134754"/>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925619" y="4410635"/>
            <a:ext cx="204395" cy="43031"/>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109018" y="4435103"/>
            <a:ext cx="193638" cy="134754"/>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2319701" y="4410635"/>
            <a:ext cx="176073" cy="149693"/>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2524096" y="4419218"/>
            <a:ext cx="166198" cy="134754"/>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2723502" y="4545389"/>
            <a:ext cx="320912" cy="14939"/>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3074713" y="4410635"/>
            <a:ext cx="124515" cy="143337"/>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3214328" y="4321760"/>
            <a:ext cx="214673" cy="8887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3429001" y="4348991"/>
            <a:ext cx="239357" cy="17206"/>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V="1">
            <a:off x="3668358" y="4136199"/>
            <a:ext cx="114516" cy="212792"/>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V="1">
            <a:off x="3798182" y="3936506"/>
            <a:ext cx="215586" cy="199693"/>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98967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488</TotalTime>
  <Words>973</Words>
  <Application>Microsoft Office PowerPoint</Application>
  <PresentationFormat>On-screen Show (4:3)</PresentationFormat>
  <Paragraphs>181</Paragraphs>
  <Slides>18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Uncertainty and Retirement Planning</vt:lpstr>
      <vt:lpstr>The situation (from the last presentation)</vt:lpstr>
      <vt:lpstr>Timeline of Wealth</vt:lpstr>
      <vt:lpstr>The accumulation phase</vt:lpstr>
      <vt:lpstr>Generating an wealth path</vt:lpstr>
      <vt:lpstr>Wealth path if no uncertainty</vt:lpstr>
      <vt:lpstr>Uncertainty of portfolio return</vt:lpstr>
      <vt:lpstr>Generating a sample wealth path</vt:lpstr>
      <vt:lpstr>Generating a wealth path</vt:lpstr>
      <vt:lpstr>Generating a distribution</vt:lpstr>
      <vt:lpstr>Generating a distribution</vt:lpstr>
      <vt:lpstr>How do we measure success?</vt:lpstr>
      <vt:lpstr>Monte Carlo simulator in Excel</vt:lpstr>
      <vt:lpstr>The spending phase</vt:lpstr>
      <vt:lpstr>The spending phase</vt:lpstr>
      <vt:lpstr>Sample wealth paths in retirement</vt:lpstr>
      <vt:lpstr>Monte Carlo simulators</vt:lpstr>
      <vt:lpstr>Handling risk of life expectancy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dc:creator>
  <cp:lastModifiedBy>Jim</cp:lastModifiedBy>
  <cp:revision>42</cp:revision>
  <dcterms:created xsi:type="dcterms:W3CDTF">2016-05-25T20:11:29Z</dcterms:created>
  <dcterms:modified xsi:type="dcterms:W3CDTF">2016-06-01T23:43:37Z</dcterms:modified>
</cp:coreProperties>
</file>